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485" r:id="rId2"/>
    <p:sldId id="720" r:id="rId3"/>
    <p:sldId id="535" r:id="rId4"/>
    <p:sldId id="744" r:id="rId5"/>
    <p:sldId id="745" r:id="rId6"/>
    <p:sldId id="746" r:id="rId7"/>
    <p:sldId id="747" r:id="rId8"/>
    <p:sldId id="768" r:id="rId9"/>
    <p:sldId id="769" r:id="rId10"/>
    <p:sldId id="773" r:id="rId11"/>
    <p:sldId id="770" r:id="rId12"/>
    <p:sldId id="774" r:id="rId13"/>
    <p:sldId id="771" r:id="rId14"/>
    <p:sldId id="772" r:id="rId15"/>
    <p:sldId id="767" r:id="rId16"/>
    <p:sldId id="753" r:id="rId17"/>
    <p:sldId id="775" r:id="rId18"/>
    <p:sldId id="756" r:id="rId19"/>
    <p:sldId id="757" r:id="rId20"/>
    <p:sldId id="758" r:id="rId21"/>
    <p:sldId id="759" r:id="rId22"/>
    <p:sldId id="726" r:id="rId23"/>
    <p:sldId id="728" r:id="rId24"/>
    <p:sldId id="761" r:id="rId25"/>
    <p:sldId id="760" r:id="rId26"/>
    <p:sldId id="762" r:id="rId27"/>
    <p:sldId id="764" r:id="rId28"/>
    <p:sldId id="725" r:id="rId29"/>
    <p:sldId id="765" r:id="rId30"/>
    <p:sldId id="733" r:id="rId31"/>
    <p:sldId id="731" r:id="rId32"/>
    <p:sldId id="741" r:id="rId33"/>
    <p:sldId id="734" r:id="rId34"/>
    <p:sldId id="581" r:id="rId35"/>
    <p:sldId id="732" r:id="rId36"/>
    <p:sldId id="735" r:id="rId37"/>
  </p:sldIdLst>
  <p:sldSz cx="12192000" cy="6858000"/>
  <p:notesSz cx="6858000" cy="9144000"/>
  <p:embeddedFontLst>
    <p:embeddedFont>
      <p:font typeface="Andale Mono" panose="020B0509000000000004" pitchFamily="49" charset="0"/>
      <p:regular r:id="rId39"/>
    </p:embeddedFont>
    <p:embeddedFont>
      <p:font typeface="Consolas" panose="020B0609020204030204" pitchFamily="49" charset="0"/>
      <p:regular r:id="rId40"/>
      <p:bold r:id="rId41"/>
      <p:italic r:id="rId42"/>
      <p:boldItalic r:id="rId43"/>
    </p:embeddedFont>
    <p:embeddedFont>
      <p:font typeface="Ink Free" panose="03080402000500000000" pitchFamily="66" charset="0"/>
      <p:regular r:id="rId44"/>
    </p:embeddedFont>
    <p:embeddedFont>
      <p:font typeface="Verdana" panose="020B060403050404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720"/>
            <p14:sldId id="535"/>
            <p14:sldId id="744"/>
            <p14:sldId id="745"/>
            <p14:sldId id="746"/>
            <p14:sldId id="747"/>
            <p14:sldId id="768"/>
            <p14:sldId id="769"/>
            <p14:sldId id="773"/>
            <p14:sldId id="770"/>
            <p14:sldId id="774"/>
            <p14:sldId id="771"/>
            <p14:sldId id="772"/>
            <p14:sldId id="767"/>
            <p14:sldId id="753"/>
            <p14:sldId id="775"/>
            <p14:sldId id="756"/>
            <p14:sldId id="757"/>
            <p14:sldId id="758"/>
            <p14:sldId id="759"/>
            <p14:sldId id="726"/>
            <p14:sldId id="728"/>
            <p14:sldId id="761"/>
            <p14:sldId id="760"/>
            <p14:sldId id="762"/>
            <p14:sldId id="764"/>
            <p14:sldId id="725"/>
            <p14:sldId id="765"/>
            <p14:sldId id="733"/>
            <p14:sldId id="731"/>
            <p14:sldId id="741"/>
            <p14:sldId id="734"/>
            <p14:sldId id="581"/>
            <p14:sldId id="732"/>
            <p14:sldId id="7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1" autoAdjust="0"/>
    <p:restoredTop sz="64203" autoAdjust="0"/>
  </p:normalViewPr>
  <p:slideViewPr>
    <p:cSldViewPr snapToGrid="0">
      <p:cViewPr varScale="1">
        <p:scale>
          <a:sx n="74" d="100"/>
          <a:sy n="74" d="100"/>
        </p:scale>
        <p:origin x="1192" y="176"/>
      </p:cViewPr>
      <p:guideLst/>
    </p:cSldViewPr>
  </p:slideViewPr>
  <p:outlineViewPr>
    <p:cViewPr>
      <p:scale>
        <a:sx n="33" d="100"/>
        <a:sy n="33" d="100"/>
      </p:scale>
      <p:origin x="0" y="-956"/>
    </p:cViewPr>
  </p:outlineViewPr>
  <p:notesTextViewPr>
    <p:cViewPr>
      <p:scale>
        <a:sx n="150" d="100"/>
        <a:sy n="150" d="100"/>
      </p:scale>
      <p:origin x="0" y="-1896"/>
    </p:cViewPr>
  </p:notesTextViewPr>
  <p:sorterViewPr>
    <p:cViewPr>
      <p:scale>
        <a:sx n="120" d="100"/>
        <a:sy n="120" d="100"/>
      </p:scale>
      <p:origin x="0" y="-12560"/>
    </p:cViewPr>
  </p:sorterViewPr>
  <p:notesViewPr>
    <p:cSldViewPr snapToGrid="0">
      <p:cViewPr varScale="1">
        <p:scale>
          <a:sx n="53" d="100"/>
          <a:sy n="53" d="100"/>
        </p:scale>
        <p:origin x="223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58E39-E148-2F91-12EA-C15239832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BE5FC-B696-C919-340A-0970F32D0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76EE9-4219-4693-2540-EC6AC482D7E2}"/>
              </a:ext>
            </a:extLst>
          </p:cNvPr>
          <p:cNvSpPr>
            <a:spLocks noGrp="1"/>
          </p:cNvSpPr>
          <p:nvPr>
            <p:ph type="body" idx="1"/>
          </p:nvPr>
        </p:nvSpPr>
        <p:spPr/>
        <p:txBody>
          <a:bodyPr/>
          <a:lstStyle/>
          <a:p>
            <a:r>
              <a:rPr lang="en-US" dirty="0"/>
              <a:t>Another important form of client server communication for this class is two-way </a:t>
            </a:r>
            <a:r>
              <a:rPr lang="en-US" dirty="0" err="1"/>
              <a:t>websocket</a:t>
            </a:r>
            <a:r>
              <a:rPr lang="en-US" dirty="0"/>
              <a:t> communication. This differs from remote procedure calls because the server and client </a:t>
            </a:r>
            <a:r>
              <a:rPr lang="en-US" i="1" dirty="0"/>
              <a:t>set up </a:t>
            </a:r>
            <a:r>
              <a:rPr lang="en-US" dirty="0"/>
              <a:t>a persistent connection (the ”socket”) and either player can push a message to the other one. This is what you want for chat.</a:t>
            </a:r>
          </a:p>
          <a:p>
            <a:endParaRPr lang="en-US" dirty="0"/>
          </a:p>
          <a:p>
            <a:r>
              <a:rPr lang="en-US" dirty="0"/>
              <a:t>With HTTP requests, the server sends you a message and you get a single response. With the message passing abstraction </a:t>
            </a:r>
            <a:r>
              <a:rPr lang="en-US" dirty="0" err="1"/>
              <a:t>websockets</a:t>
            </a:r>
            <a:r>
              <a:rPr lang="en-US" dirty="0"/>
              <a:t>, the client still </a:t>
            </a:r>
            <a:r>
              <a:rPr lang="en-US" i="1" dirty="0"/>
              <a:t>starts </a:t>
            </a:r>
            <a:r>
              <a:rPr lang="en-US" i="0" dirty="0"/>
              <a:t>a connection, but then the server can send any number of messages back, interspersed with any number of follow-up messages from the client.</a:t>
            </a:r>
            <a:endParaRPr lang="en-US" dirty="0"/>
          </a:p>
          <a:p>
            <a:endParaRPr lang="en-US" dirty="0"/>
          </a:p>
        </p:txBody>
      </p:sp>
      <p:sp>
        <p:nvSpPr>
          <p:cNvPr id="4" name="Slide Number Placeholder 3">
            <a:extLst>
              <a:ext uri="{FF2B5EF4-FFF2-40B4-BE49-F238E27FC236}">
                <a16:creationId xmlns:a16="http://schemas.microsoft.com/office/drawing/2014/main" id="{882E92E9-14B5-CC8A-EAA5-A972F199FB2A}"/>
              </a:ext>
            </a:extLst>
          </p:cNvPr>
          <p:cNvSpPr>
            <a:spLocks noGrp="1"/>
          </p:cNvSpPr>
          <p:nvPr>
            <p:ph type="sldNum" sz="quarter" idx="5"/>
          </p:nvPr>
        </p:nvSpPr>
        <p:spPr/>
        <p:txBody>
          <a:bodyPr/>
          <a:lstStyle/>
          <a:p>
            <a:fld id="{3927C2FE-14BE-B74D-96F0-2A5DC4BF0069}" type="slidenum">
              <a:rPr lang="en-US" smtClean="0"/>
              <a:t>11</a:t>
            </a:fld>
            <a:endParaRPr lang="en-US"/>
          </a:p>
        </p:txBody>
      </p:sp>
    </p:spTree>
    <p:extLst>
      <p:ext uri="{BB962C8B-B14F-4D97-AF65-F5344CB8AC3E}">
        <p14:creationId xmlns:p14="http://schemas.microsoft.com/office/powerpoint/2010/main" val="269295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83DC-2ABA-8A67-C65B-76D3D0130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941B2-C536-253E-5FDE-9E16ABA68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07589-6E56-DE30-DA0D-CAC4E9A0C3FF}"/>
              </a:ext>
            </a:extLst>
          </p:cNvPr>
          <p:cNvSpPr>
            <a:spLocks noGrp="1"/>
          </p:cNvSpPr>
          <p:nvPr>
            <p:ph type="body" idx="1"/>
          </p:nvPr>
        </p:nvSpPr>
        <p:spPr/>
        <p:txBody>
          <a:bodyPr/>
          <a:lstStyle/>
          <a:p>
            <a:r>
              <a:rPr lang="en-US" dirty="0"/>
              <a:t>The design pattern for HTTP is a function call. The design pattern for </a:t>
            </a:r>
            <a:r>
              <a:rPr lang="en-US" dirty="0" err="1"/>
              <a:t>websockets</a:t>
            </a:r>
            <a:r>
              <a:rPr lang="en-US" dirty="0"/>
              <a:t> is ”event-driven messaging” — clients aren’t asking for communication, the server is keeping track of clients and notifying them when something happens, like a chat message being sent.</a:t>
            </a:r>
          </a:p>
          <a:p>
            <a:endParaRPr lang="en-US" dirty="0"/>
          </a:p>
          <a:p>
            <a:r>
              <a:rPr lang="en-US" dirty="0"/>
              <a:t>Clients don’t talk directly to each other with web sockets, but they get the illusion of talking directly to each other, facilitated by the server.</a:t>
            </a:r>
          </a:p>
          <a:p>
            <a:r>
              <a:rPr lang="en-US" i="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How would you implement chat if you only had RPCs? A: polling, probably.)</a:t>
            </a:r>
          </a:p>
          <a:p>
            <a:endParaRPr lang="en-US" dirty="0"/>
          </a:p>
          <a:p>
            <a:endParaRPr lang="en-US" dirty="0"/>
          </a:p>
        </p:txBody>
      </p:sp>
      <p:sp>
        <p:nvSpPr>
          <p:cNvPr id="4" name="Slide Number Placeholder 3">
            <a:extLst>
              <a:ext uri="{FF2B5EF4-FFF2-40B4-BE49-F238E27FC236}">
                <a16:creationId xmlns:a16="http://schemas.microsoft.com/office/drawing/2014/main" id="{48EEE416-9E47-B898-69B2-35002201D7A9}"/>
              </a:ext>
            </a:extLst>
          </p:cNvPr>
          <p:cNvSpPr>
            <a:spLocks noGrp="1"/>
          </p:cNvSpPr>
          <p:nvPr>
            <p:ph type="sldNum" sz="quarter" idx="5"/>
          </p:nvPr>
        </p:nvSpPr>
        <p:spPr/>
        <p:txBody>
          <a:bodyPr/>
          <a:lstStyle/>
          <a:p>
            <a:fld id="{3927C2FE-14BE-B74D-96F0-2A5DC4BF0069}" type="slidenum">
              <a:rPr lang="en-US" smtClean="0"/>
              <a:t>12</a:t>
            </a:fld>
            <a:endParaRPr lang="en-US"/>
          </a:p>
        </p:txBody>
      </p:sp>
    </p:spTree>
    <p:extLst>
      <p:ext uri="{BB962C8B-B14F-4D97-AF65-F5344CB8AC3E}">
        <p14:creationId xmlns:p14="http://schemas.microsoft.com/office/powerpoint/2010/main" val="79157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C21D-5FCE-712A-AAC7-D84626F7E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93F5C-51B8-DD1A-C4AC-15C46607B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03BA7-34CA-B194-A397-84591086002E}"/>
              </a:ext>
            </a:extLst>
          </p:cNvPr>
          <p:cNvSpPr>
            <a:spLocks noGrp="1"/>
          </p:cNvSpPr>
          <p:nvPr>
            <p:ph type="body" idx="1"/>
          </p:nvPr>
        </p:nvSpPr>
        <p:spPr/>
        <p:txBody>
          <a:bodyPr/>
          <a:lstStyle/>
          <a:p>
            <a:r>
              <a:rPr lang="en-US" dirty="0"/>
              <a:t>When you have a bunch of HTTP endpoints that do remote procedure calls, that is collectively called a REST API. (REST stands for Representational State Transfer, which isn’t really helpful to know, just like API stands for Application Programming Interface but that’s not really helpful. A “REST(</a:t>
            </a:r>
            <a:r>
              <a:rPr lang="en-US" dirty="0" err="1"/>
              <a:t>ful</a:t>
            </a:r>
            <a:r>
              <a:rPr lang="en-US" dirty="0"/>
              <a:t>) API” is kind of just the thing people call a usually-HTTP-based-way-of-doing-lots-of-remote-procedure-calls.)</a:t>
            </a:r>
          </a:p>
          <a:p>
            <a:endParaRPr lang="en-US" dirty="0"/>
          </a:p>
          <a:p>
            <a:r>
              <a:rPr lang="en-US" dirty="0"/>
              <a:t>HTTP and </a:t>
            </a:r>
            <a:r>
              <a:rPr lang="en-US" dirty="0" err="1"/>
              <a:t>WebSockets</a:t>
            </a:r>
            <a:r>
              <a:rPr lang="en-US" dirty="0"/>
              <a:t> are the two most important client-server communication technologies, and REST/RPC and message-passing or event-driven-programming are the most important design patterns.</a:t>
            </a:r>
          </a:p>
          <a:p>
            <a:endParaRPr lang="en-US" dirty="0"/>
          </a:p>
          <a:p>
            <a:r>
              <a:rPr lang="en-US" dirty="0"/>
              <a:t>Q: Do you really need both?</a:t>
            </a:r>
          </a:p>
          <a:p>
            <a:r>
              <a:rPr lang="en-US" dirty="0"/>
              <a:t>(A: if you only have HTTP and you want real-time chat, you have to constant poll the server “hey, did anything happen?” which is generally slower and requires a lot of useless work. You *could* do almost everything with </a:t>
            </a:r>
            <a:r>
              <a:rPr lang="en-US" dirty="0" err="1"/>
              <a:t>websockets</a:t>
            </a:r>
            <a:r>
              <a:rPr lang="en-US" dirty="0"/>
              <a:t>, and that’s how some applications are built… but sometimes you just want to make a function call or get a new webpage, and single-request-single-response is the right model for that. HTTP applications are also, in general, easier to test, and it’s more expensive for the server to always be keeping track of all the connected clients, which is unnecessary if clients are always initiating messages.)</a:t>
            </a:r>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228994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C6CA3-C48F-C8DA-DD0B-2084D5A73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78751-FB47-5542-8270-8FA6F4236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99030-D5E7-16A8-DA6C-EBEE4D45387D}"/>
              </a:ext>
            </a:extLst>
          </p:cNvPr>
          <p:cNvSpPr>
            <a:spLocks noGrp="1"/>
          </p:cNvSpPr>
          <p:nvPr>
            <p:ph type="body" idx="1"/>
          </p:nvPr>
        </p:nvSpPr>
        <p:spPr/>
        <p:txBody>
          <a:bodyPr/>
          <a:lstStyle/>
          <a:p>
            <a:r>
              <a:rPr lang="en-US" dirty="0"/>
              <a:t>We’ve already seen implementations of HTTP request/response pairs in the activity from the previous module. </a:t>
            </a:r>
          </a:p>
          <a:p>
            <a:endParaRPr lang="en-US" dirty="0"/>
          </a:p>
          <a:p>
            <a:r>
              <a:rPr lang="en-US" dirty="0"/>
              <a:t>The design of this Express server works fine if you’ve got one REST-</a:t>
            </a:r>
            <a:r>
              <a:rPr lang="en-US" dirty="0" err="1"/>
              <a:t>ish</a:t>
            </a:r>
            <a:r>
              <a:rPr lang="en-US" dirty="0"/>
              <a:t> endpoint that you want to make, but this quickly becomes spaghetti if you try to extend this into a larger application. Let’s split this up into several parts, creating a design called the Controller-Service-Repository architecture.</a:t>
            </a:r>
          </a:p>
        </p:txBody>
      </p:sp>
      <p:sp>
        <p:nvSpPr>
          <p:cNvPr id="4" name="Slide Number Placeholder 3">
            <a:extLst>
              <a:ext uri="{FF2B5EF4-FFF2-40B4-BE49-F238E27FC236}">
                <a16:creationId xmlns:a16="http://schemas.microsoft.com/office/drawing/2014/main" id="{BD7362C4-81F8-692E-7A1B-8BEFC07061A9}"/>
              </a:ext>
            </a:extLst>
          </p:cNvPr>
          <p:cNvSpPr>
            <a:spLocks noGrp="1"/>
          </p:cNvSpPr>
          <p:nvPr>
            <p:ph type="sldNum" sz="quarter" idx="5"/>
          </p:nvPr>
        </p:nvSpPr>
        <p:spPr/>
        <p:txBody>
          <a:bodyPr/>
          <a:lstStyle/>
          <a:p>
            <a:fld id="{3927C2FE-14BE-B74D-96F0-2A5DC4BF0069}" type="slidenum">
              <a:rPr lang="en-US" smtClean="0"/>
              <a:t>14</a:t>
            </a:fld>
            <a:endParaRPr lang="en-US"/>
          </a:p>
        </p:txBody>
      </p:sp>
    </p:spTree>
    <p:extLst>
      <p:ext uri="{BB962C8B-B14F-4D97-AF65-F5344CB8AC3E}">
        <p14:creationId xmlns:p14="http://schemas.microsoft.com/office/powerpoint/2010/main" val="202266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0CE52-3CF7-E4A8-F7A5-9D274FB5D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DA037-ADE8-F5B6-F6E8-65EAAAC26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DE464-1F2C-A50C-0567-8398F4594876}"/>
              </a:ext>
            </a:extLst>
          </p:cNvPr>
          <p:cNvSpPr>
            <a:spLocks noGrp="1"/>
          </p:cNvSpPr>
          <p:nvPr>
            <p:ph type="body" idx="1"/>
          </p:nvPr>
        </p:nvSpPr>
        <p:spPr/>
        <p:txBody>
          <a:bodyPr/>
          <a:lstStyle/>
          <a:p>
            <a:r>
              <a:rPr lang="en-US" dirty="0"/>
              <a:t>If we take the username/password information and the </a:t>
            </a:r>
            <a:r>
              <a:rPr lang="en-US" dirty="0" err="1"/>
              <a:t>numLogins</a:t>
            </a:r>
            <a:r>
              <a:rPr lang="en-US" dirty="0"/>
              <a:t> information of our simple application and put them in a different application layer, we will end up with a design called Controller-Service-Repository.</a:t>
            </a:r>
          </a:p>
          <a:p>
            <a:endParaRPr lang="en-US" dirty="0"/>
          </a:p>
          <a:p>
            <a:r>
              <a:rPr lang="en-US" dirty="0"/>
              <a:t>Controllers are simple as possible, and by design have no idea how information is stored.</a:t>
            </a:r>
          </a:p>
          <a:p>
            <a:endParaRPr lang="en-US" dirty="0"/>
          </a:p>
          <a:p>
            <a:pPr marL="171450" indent="-171450">
              <a:buFontTx/>
              <a:buChar char="-"/>
            </a:pPr>
            <a:endParaRPr lang="en-US" i="0" dirty="0"/>
          </a:p>
        </p:txBody>
      </p:sp>
      <p:sp>
        <p:nvSpPr>
          <p:cNvPr id="4" name="Slide Number Placeholder 3">
            <a:extLst>
              <a:ext uri="{FF2B5EF4-FFF2-40B4-BE49-F238E27FC236}">
                <a16:creationId xmlns:a16="http://schemas.microsoft.com/office/drawing/2014/main" id="{2274E120-8586-BE9B-DEA2-5B3FEE22277C}"/>
              </a:ext>
            </a:extLst>
          </p:cNvPr>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07846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EB09-1730-8AB4-0E50-0CF96632D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4B660-6196-DAA1-F76D-24C016298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53BBA-E3F3-D90C-921D-A48DDB36CF77}"/>
              </a:ext>
            </a:extLst>
          </p:cNvPr>
          <p:cNvSpPr>
            <a:spLocks noGrp="1"/>
          </p:cNvSpPr>
          <p:nvPr>
            <p:ph type="body" idx="1"/>
          </p:nvPr>
        </p:nvSpPr>
        <p:spPr/>
        <p:txBody>
          <a:bodyPr/>
          <a:lstStyle/>
          <a:p>
            <a:r>
              <a:rPr lang="en-US" dirty="0"/>
              <a:t>The </a:t>
            </a:r>
            <a:r>
              <a:rPr lang="en-US" b="1" dirty="0"/>
              <a:t>controller </a:t>
            </a:r>
            <a:r>
              <a:rPr lang="en-US" b="0" i="0" dirty="0"/>
              <a:t>is the first thing we’ll separate out — because a real server will be handling dozens or hundreds of types of requests, we want to split out each kind of request into its own function (bonus: this makes each function more possible to separately test). The top-level </a:t>
            </a:r>
            <a:r>
              <a:rPr lang="en-US" b="0" i="0" dirty="0" err="1"/>
              <a:t>app.ts</a:t>
            </a:r>
            <a:r>
              <a:rPr lang="en-US" b="0" i="0" dirty="0"/>
              <a:t> file is doing the absolute minimum amount of work, just setting up the application (for instance, saying it only responds to JSON requests) and </a:t>
            </a:r>
            <a:r>
              <a:rPr lang="en-US" b="0" i="1" dirty="0"/>
              <a:t>routing</a:t>
            </a:r>
            <a:r>
              <a:rPr lang="en-US" b="0" i="0" dirty="0"/>
              <a:t> different URLs to different controller functions.</a:t>
            </a:r>
          </a:p>
          <a:p>
            <a:endParaRPr lang="en-US" b="0" i="0" dirty="0"/>
          </a:p>
          <a:p>
            <a:r>
              <a:rPr lang="en-US" b="0" i="0" dirty="0"/>
              <a:t>The controller still knows about the fact that it’s implementing HTTP requests in an express server — the request and response types are coming from the Express library.</a:t>
            </a:r>
          </a:p>
          <a:p>
            <a:endParaRPr lang="en-US" b="0" i="0" dirty="0"/>
          </a:p>
          <a:p>
            <a:r>
              <a:rPr lang="en-US" b="0" i="0" dirty="0"/>
              <a:t>Once we’ve implemented the controller layer, we don’t have to think about URL routing much anymore, so let’s focus on the controller.</a:t>
            </a:r>
          </a:p>
          <a:p>
            <a:endParaRPr lang="en-US" b="0" i="0" dirty="0"/>
          </a:p>
          <a:p>
            <a:r>
              <a:rPr lang="en-US" b="0" i="0" dirty="0"/>
              <a:t>While we’re at it, on the next slide we’ll add back Zod validation so that we can properly check that the request body is what we expect it to be.</a:t>
            </a:r>
          </a:p>
          <a:p>
            <a:endParaRPr lang="en-US" b="0" i="0" dirty="0"/>
          </a:p>
        </p:txBody>
      </p:sp>
      <p:sp>
        <p:nvSpPr>
          <p:cNvPr id="4" name="Slide Number Placeholder 3">
            <a:extLst>
              <a:ext uri="{FF2B5EF4-FFF2-40B4-BE49-F238E27FC236}">
                <a16:creationId xmlns:a16="http://schemas.microsoft.com/office/drawing/2014/main" id="{6E799A93-ABA6-58B3-EF4E-A03A519BAFF8}"/>
              </a:ext>
            </a:extLst>
          </p:cNvPr>
          <p:cNvSpPr>
            <a:spLocks noGrp="1"/>
          </p:cNvSpPr>
          <p:nvPr>
            <p:ph type="sldNum" sz="quarter" idx="5"/>
          </p:nvPr>
        </p:nvSpPr>
        <p:spPr/>
        <p:txBody>
          <a:bodyPr/>
          <a:lstStyle/>
          <a:p>
            <a:fld id="{3927C2FE-14BE-B74D-96F0-2A5DC4BF0069}" type="slidenum">
              <a:rPr lang="en-US" smtClean="0"/>
              <a:t>16</a:t>
            </a:fld>
            <a:endParaRPr lang="en-US"/>
          </a:p>
        </p:txBody>
      </p:sp>
    </p:spTree>
    <p:extLst>
      <p:ext uri="{BB962C8B-B14F-4D97-AF65-F5344CB8AC3E}">
        <p14:creationId xmlns:p14="http://schemas.microsoft.com/office/powerpoint/2010/main" val="78867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18FE-6774-DECF-3C69-7FCEA9E3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15E02-F5C2-5111-6E6D-C48073F57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BE259-901C-6090-204E-AB3FABD1AF41}"/>
              </a:ext>
            </a:extLst>
          </p:cNvPr>
          <p:cNvSpPr>
            <a:spLocks noGrp="1"/>
          </p:cNvSpPr>
          <p:nvPr>
            <p:ph type="body" idx="1"/>
          </p:nvPr>
        </p:nvSpPr>
        <p:spPr/>
        <p:txBody>
          <a:bodyPr/>
          <a:lstStyle/>
          <a:p>
            <a:r>
              <a:rPr lang="en-US" b="0" i="0" dirty="0"/>
              <a:t>Let's look at the controller in a little more detail.  Here we've added validation with Zod, just like we recommended in M3.1. </a:t>
            </a:r>
          </a:p>
          <a:p>
            <a:r>
              <a:rPr lang="en-US" b="0" i="0" dirty="0"/>
              <a:t>(click to remove highlight)</a:t>
            </a:r>
          </a:p>
          <a:p>
            <a:endParaRPr lang="en-US" b="0" i="0" dirty="0"/>
          </a:p>
          <a:p>
            <a:r>
              <a:rPr lang="en-US" b="0" i="0" dirty="0"/>
              <a:t>This controller is still doing too much. That’s not a big problem here, because we’re doing almost nothing interesting. But if this controller was providing access to something more complicated, like the transcript server we’ve discussed previously, this can get very spaghetti-code, very fast.</a:t>
            </a:r>
          </a:p>
          <a:p>
            <a:endParaRPr lang="en-US" b="0" i="0" dirty="0"/>
          </a:p>
          <a:p>
            <a:r>
              <a:rPr lang="en-US" b="0" i="0" dirty="0"/>
              <a:t>The rule of thumb is that we want to implement a different layer, the </a:t>
            </a:r>
            <a:r>
              <a:rPr lang="en-US" b="0" i="1" dirty="0"/>
              <a:t>service layer</a:t>
            </a:r>
            <a:r>
              <a:rPr lang="en-US" b="0" i="0" dirty="0"/>
              <a:t>, that does as much as possible of the interesting work — ”business logic” is a boring term that means “everything interesting your application does”. Controllers should validate inputs and decide what </a:t>
            </a:r>
            <a:r>
              <a:rPr lang="en-US" b="0" i="1" dirty="0"/>
              <a:t>kind of </a:t>
            </a:r>
            <a:r>
              <a:rPr lang="en-US" b="0" i="0" dirty="0"/>
              <a:t>response to give (which usually means they handle access control and permissions). They should do as little else as possible.</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(code examples: https://</a:t>
            </a:r>
            <a:r>
              <a:rPr lang="en-US" b="0" i="0" dirty="0" err="1"/>
              <a:t>github.com</a:t>
            </a:r>
            <a:r>
              <a:rPr lang="en-US" b="0" i="0" dirty="0"/>
              <a:t>/neu-se/tiny-</a:t>
            </a:r>
            <a:r>
              <a:rPr lang="en-US" b="0" i="0" dirty="0" err="1"/>
              <a:t>csr</a:t>
            </a:r>
            <a:r>
              <a:rPr lang="en-US" b="0" i="0" dirty="0"/>
              <a:t>)</a:t>
            </a:r>
          </a:p>
          <a:p>
            <a:endParaRPr lang="en-US" dirty="0"/>
          </a:p>
        </p:txBody>
      </p:sp>
      <p:sp>
        <p:nvSpPr>
          <p:cNvPr id="4" name="Slide Number Placeholder 3">
            <a:extLst>
              <a:ext uri="{FF2B5EF4-FFF2-40B4-BE49-F238E27FC236}">
                <a16:creationId xmlns:a16="http://schemas.microsoft.com/office/drawing/2014/main" id="{8607DECC-9160-A16F-1577-2CAB589A7701}"/>
              </a:ext>
            </a:extLst>
          </p:cNvPr>
          <p:cNvSpPr>
            <a:spLocks noGrp="1"/>
          </p:cNvSpPr>
          <p:nvPr>
            <p:ph type="sldNum" sz="quarter" idx="5"/>
          </p:nvPr>
        </p:nvSpPr>
        <p:spPr/>
        <p:txBody>
          <a:bodyPr/>
          <a:lstStyle/>
          <a:p>
            <a:fld id="{3927C2FE-14BE-B74D-96F0-2A5DC4BF0069}" type="slidenum">
              <a:rPr lang="en-US" smtClean="0"/>
              <a:t>17</a:t>
            </a:fld>
            <a:endParaRPr lang="en-US"/>
          </a:p>
        </p:txBody>
      </p:sp>
    </p:spTree>
    <p:extLst>
      <p:ext uri="{BB962C8B-B14F-4D97-AF65-F5344CB8AC3E}">
        <p14:creationId xmlns:p14="http://schemas.microsoft.com/office/powerpoint/2010/main" val="276150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065B4-54E0-8D68-2DB8-F972549AB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45F71-1536-9744-8C2F-EB2C0EC61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678A0-9B32-6DC1-3102-914045EC22A3}"/>
              </a:ext>
            </a:extLst>
          </p:cNvPr>
          <p:cNvSpPr>
            <a:spLocks noGrp="1"/>
          </p:cNvSpPr>
          <p:nvPr>
            <p:ph type="body" idx="1"/>
          </p:nvPr>
        </p:nvSpPr>
        <p:spPr/>
        <p:txBody>
          <a:bodyPr/>
          <a:lstStyle/>
          <a:p>
            <a:r>
              <a:rPr lang="en-US" dirty="0"/>
              <a:t>In our example, the only examples of business logic were checking the password, updating the number of successful logins, and returning the new number of successful logins. This business logic can be represented into two service layer functions. </a:t>
            </a:r>
          </a:p>
          <a:p>
            <a:endParaRPr lang="en-US" dirty="0"/>
          </a:p>
          <a:p>
            <a:r>
              <a:rPr lang="en-US" dirty="0"/>
              <a:t>With this change, the controller is now doing as little as possible: it’s validating inputs, deciding which kind of response to give, but not much else.</a:t>
            </a:r>
          </a:p>
          <a:p>
            <a:endParaRPr lang="en-US" dirty="0"/>
          </a:p>
          <a:p>
            <a:r>
              <a:rPr lang="en-US" dirty="0"/>
              <a:t>It’s hopefully apparent how this business logic could get a lot more complicated — for instance, checking </a:t>
            </a:r>
            <a:r>
              <a:rPr lang="en-US" dirty="0" err="1"/>
              <a:t>isAuthorized</a:t>
            </a:r>
            <a:r>
              <a:rPr lang="en-US" dirty="0"/>
              <a:t> against a list of hundreds of usernames, or against a database where usernames and passwords are stored — while the controller could remain relatively simple.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(code examples: https://</a:t>
            </a:r>
            <a:r>
              <a:rPr lang="en-US" b="0" i="0" dirty="0" err="1"/>
              <a:t>github.com</a:t>
            </a:r>
            <a:r>
              <a:rPr lang="en-US" b="0" i="0" dirty="0"/>
              <a:t>/neu-se/tiny-</a:t>
            </a:r>
            <a:r>
              <a:rPr lang="en-US" b="0" i="0" dirty="0" err="1"/>
              <a:t>csr</a:t>
            </a:r>
            <a:r>
              <a:rPr lang="en-US" b="0" i="0" dirty="0"/>
              <a:t>)</a:t>
            </a:r>
          </a:p>
          <a:p>
            <a:endParaRPr lang="en-US" dirty="0"/>
          </a:p>
        </p:txBody>
      </p:sp>
      <p:sp>
        <p:nvSpPr>
          <p:cNvPr id="4" name="Slide Number Placeholder 3">
            <a:extLst>
              <a:ext uri="{FF2B5EF4-FFF2-40B4-BE49-F238E27FC236}">
                <a16:creationId xmlns:a16="http://schemas.microsoft.com/office/drawing/2014/main" id="{20B334CA-D2F4-D1D7-D3A1-81FE9E85FA1C}"/>
              </a:ext>
            </a:extLst>
          </p:cNvPr>
          <p:cNvSpPr>
            <a:spLocks noGrp="1"/>
          </p:cNvSpPr>
          <p:nvPr>
            <p:ph type="sldNum" sz="quarter" idx="5"/>
          </p:nvPr>
        </p:nvSpPr>
        <p:spPr/>
        <p:txBody>
          <a:bodyPr/>
          <a:lstStyle/>
          <a:p>
            <a:fld id="{3927C2FE-14BE-B74D-96F0-2A5DC4BF0069}" type="slidenum">
              <a:rPr lang="en-US" smtClean="0"/>
              <a:t>18</a:t>
            </a:fld>
            <a:endParaRPr lang="en-US"/>
          </a:p>
        </p:txBody>
      </p:sp>
    </p:spTree>
    <p:extLst>
      <p:ext uri="{BB962C8B-B14F-4D97-AF65-F5344CB8AC3E}">
        <p14:creationId xmlns:p14="http://schemas.microsoft.com/office/powerpoint/2010/main" val="184391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ECA-E3BE-AE41-0442-F256F9290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079C8-5E6F-DF6E-E203-0DEC081E3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F235C-78AA-A23F-DC03-19F5C942D84C}"/>
              </a:ext>
            </a:extLst>
          </p:cNvPr>
          <p:cNvSpPr>
            <a:spLocks noGrp="1"/>
          </p:cNvSpPr>
          <p:nvPr>
            <p:ph type="body" idx="1"/>
          </p:nvPr>
        </p:nvSpPr>
        <p:spPr/>
        <p:txBody>
          <a:bodyPr/>
          <a:lstStyle/>
          <a:p>
            <a:r>
              <a:rPr lang="en-US" dirty="0"/>
              <a:t>Rounding out the example, here’s the (incredibly simple) business logic separated out into a service layer. A more realistic example of a service layer, but one that’s still incredibly simple as web applications go, is the transcript service, which is a service layer interface.</a:t>
            </a:r>
          </a:p>
          <a:p>
            <a:endParaRPr lang="en-US" dirty="0"/>
          </a:p>
          <a:p>
            <a:r>
              <a:rPr lang="en-US" dirty="0"/>
              <a:t>While incredibly simplified, this controller-service architecture pretty much represents the way your IP1 starter code is set up. If you’ve been working with IP1, you’ve also probably noticed that the starter code for IP1 would be a horrible implementation of a service like </a:t>
            </a:r>
            <a:r>
              <a:rPr lang="en-US" dirty="0" err="1"/>
              <a:t>GameNite</a:t>
            </a:r>
            <a:r>
              <a:rPr lang="en-US" dirty="0"/>
              <a:t>. What’s the biggest problem shared by this demo application and by the IP1 starter code?</a:t>
            </a:r>
          </a:p>
          <a:p>
            <a:endParaRPr lang="en-US" dirty="0"/>
          </a:p>
          <a:p>
            <a:r>
              <a:rPr lang="en-US" dirty="0"/>
              <a:t>(I’m curious if students have other answers here! But hopefully they will get to: the </a:t>
            </a:r>
            <a:r>
              <a:rPr lang="en-US" dirty="0" err="1"/>
              <a:t>gamenite</a:t>
            </a:r>
            <a:r>
              <a:rPr lang="en-US" dirty="0"/>
              <a:t> server resets every time it reboots, and here, there’s one unchangeable username/password and the number of logins evaporates if you restart the server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(code examples: https://</a:t>
            </a:r>
            <a:r>
              <a:rPr lang="en-US" b="0" i="0" dirty="0" err="1"/>
              <a:t>github.com</a:t>
            </a:r>
            <a:r>
              <a:rPr lang="en-US" b="0" i="0" dirty="0"/>
              <a:t>/neu-se/tiny-</a:t>
            </a:r>
            <a:r>
              <a:rPr lang="en-US" b="0" i="0" dirty="0" err="1"/>
              <a:t>csr</a:t>
            </a:r>
            <a:r>
              <a:rPr lang="en-US" b="0" i="0" dirty="0"/>
              <a:t>)</a:t>
            </a:r>
          </a:p>
          <a:p>
            <a:endParaRPr lang="en-US" dirty="0"/>
          </a:p>
        </p:txBody>
      </p:sp>
      <p:sp>
        <p:nvSpPr>
          <p:cNvPr id="4" name="Slide Number Placeholder 3">
            <a:extLst>
              <a:ext uri="{FF2B5EF4-FFF2-40B4-BE49-F238E27FC236}">
                <a16:creationId xmlns:a16="http://schemas.microsoft.com/office/drawing/2014/main" id="{4598EE03-3D77-9ED2-B2C2-ED311FD7C938}"/>
              </a:ext>
            </a:extLst>
          </p:cNvPr>
          <p:cNvSpPr>
            <a:spLocks noGrp="1"/>
          </p:cNvSpPr>
          <p:nvPr>
            <p:ph type="sldNum" sz="quarter" idx="5"/>
          </p:nvPr>
        </p:nvSpPr>
        <p:spPr/>
        <p:txBody>
          <a:bodyPr/>
          <a:lstStyle/>
          <a:p>
            <a:fld id="{3927C2FE-14BE-B74D-96F0-2A5DC4BF0069}" type="slidenum">
              <a:rPr lang="en-US" smtClean="0"/>
              <a:t>19</a:t>
            </a:fld>
            <a:endParaRPr lang="en-US"/>
          </a:p>
        </p:txBody>
      </p:sp>
    </p:spTree>
    <p:extLst>
      <p:ext uri="{BB962C8B-B14F-4D97-AF65-F5344CB8AC3E}">
        <p14:creationId xmlns:p14="http://schemas.microsoft.com/office/powerpoint/2010/main" val="80202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C7936-E101-F8BD-C119-26F3C8D96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A291D-6166-40F7-BCBA-3113D3B9F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AA7DD-7AE1-BDF0-BE19-90B4D204DA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6412D-C2CF-DF7C-F97B-C0321F6C8A53}"/>
              </a:ext>
            </a:extLst>
          </p:cNvPr>
          <p:cNvSpPr>
            <a:spLocks noGrp="1"/>
          </p:cNvSpPr>
          <p:nvPr>
            <p:ph type="sldNum" sz="quarter" idx="5"/>
          </p:nvPr>
        </p:nvSpPr>
        <p:spPr/>
        <p:txBody>
          <a:bodyPr/>
          <a:lstStyle/>
          <a:p>
            <a:fld id="{3927C2FE-14BE-B74D-96F0-2A5DC4BF0069}" type="slidenum">
              <a:rPr lang="en-US" smtClean="0"/>
              <a:t>20</a:t>
            </a:fld>
            <a:endParaRPr lang="en-US"/>
          </a:p>
        </p:txBody>
      </p:sp>
    </p:spTree>
    <p:extLst>
      <p:ext uri="{BB962C8B-B14F-4D97-AF65-F5344CB8AC3E}">
        <p14:creationId xmlns:p14="http://schemas.microsoft.com/office/powerpoint/2010/main" val="376074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2B0D-6C9D-FB7F-7918-808305798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707F5-A314-5DD2-807D-1D437A395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FB228-5941-3231-3C21-B21B91DDF504}"/>
              </a:ext>
            </a:extLst>
          </p:cNvPr>
          <p:cNvSpPr>
            <a:spLocks noGrp="1"/>
          </p:cNvSpPr>
          <p:nvPr>
            <p:ph type="body" idx="1"/>
          </p:nvPr>
        </p:nvSpPr>
        <p:spPr/>
        <p:txBody>
          <a:bodyPr/>
          <a:lstStyle/>
          <a:p>
            <a:r>
              <a:rPr lang="en-US" dirty="0"/>
              <a:t>So far in this class, every lecture has been about organizing people, processes, and programs in some way: when we talk about testing or typescript, we saw a lot of code but discussed how contracts and tests are communicating with the future (people) and how code coverage metrics lets us quantitively assess our progress (processes).</a:t>
            </a:r>
          </a:p>
          <a:p>
            <a:endParaRPr lang="en-US" dirty="0"/>
          </a:p>
          <a:p>
            <a:r>
              <a:rPr lang="en-US" dirty="0"/>
              <a:t>In the next few lectures, we’re going to be “stuck” over on the right a little bit, focusing more on some programming knowledge you’ll need as you move past IP1 to the other individual projects and the big group project.</a:t>
            </a:r>
          </a:p>
          <a:p>
            <a:endParaRPr lang="en-US" dirty="0"/>
          </a:p>
          <a:p>
            <a:r>
              <a:rPr lang="en-US" dirty="0"/>
              <a:t>Almost every class in software engineering needs to do this, because you can’t learn software engineering without doing some programming in the context of a large software project. The next few lectures are about how our particular variety of large software project works: a web application. What’s a web app?</a:t>
            </a:r>
          </a:p>
        </p:txBody>
      </p:sp>
      <p:sp>
        <p:nvSpPr>
          <p:cNvPr id="4" name="Slide Number Placeholder 3">
            <a:extLst>
              <a:ext uri="{FF2B5EF4-FFF2-40B4-BE49-F238E27FC236}">
                <a16:creationId xmlns:a16="http://schemas.microsoft.com/office/drawing/2014/main" id="{5C5D2EC7-5CE9-E925-D2DF-EA125AF712EB}"/>
              </a:ext>
            </a:extLst>
          </p:cNvPr>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93143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BF0B9-8CA2-5AC5-1CBA-8C564CCD7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EF2E8-AF5B-7F95-62DD-DFFC41F5D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CDD76-5F56-08B8-7C73-1C879B3C61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67A909-7DC7-1D5F-C229-16B90CC9B5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7C2FE-14BE-B74D-96F0-2A5DC4BF00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484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the username/password information and the </a:t>
            </a:r>
            <a:r>
              <a:rPr lang="en-US" dirty="0" err="1"/>
              <a:t>numLogins</a:t>
            </a:r>
            <a:r>
              <a:rPr lang="en-US" dirty="0"/>
              <a:t> information of our simple application and put them in a different application layer, we will end up with a design called Controller-Service-Repository.</a:t>
            </a:r>
          </a:p>
          <a:p>
            <a:endParaRPr lang="en-US" dirty="0"/>
          </a:p>
          <a:p>
            <a:r>
              <a:rPr lang="en-US" dirty="0"/>
              <a:t>Controllers are simple as possible, and by design have no idea how information is stored.</a:t>
            </a:r>
          </a:p>
          <a:p>
            <a:endParaRPr lang="en-US" dirty="0"/>
          </a:p>
          <a:p>
            <a:endParaRPr lang="en-US" dirty="0"/>
          </a:p>
          <a:p>
            <a:pPr marL="171450" indent="-171450">
              <a:buFontTx/>
              <a:buChar char="-"/>
            </a:pPr>
            <a:endParaRPr lang="en-US" i="0"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79888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EEEA-3D52-60A9-3449-915818906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1799F-719F-D727-4642-9A5C29202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8D1E8-495F-A6B1-A352-55CE7B091CBC}"/>
              </a:ext>
            </a:extLst>
          </p:cNvPr>
          <p:cNvSpPr>
            <a:spLocks noGrp="1"/>
          </p:cNvSpPr>
          <p:nvPr>
            <p:ph type="body" idx="1"/>
          </p:nvPr>
        </p:nvSpPr>
        <p:spPr/>
        <p:txBody>
          <a:bodyPr/>
          <a:lstStyle/>
          <a:p>
            <a:r>
              <a:rPr lang="en-US" dirty="0"/>
              <a:t>We intentionally want to keep the controller and repository as simple as possible — the business logic should be where the action is!</a:t>
            </a:r>
          </a:p>
          <a:p>
            <a:endParaRPr lang="en-US" dirty="0"/>
          </a:p>
          <a:p>
            <a:r>
              <a:rPr lang="en-US" dirty="0"/>
              <a:t>Connections: </a:t>
            </a:r>
          </a:p>
          <a:p>
            <a:pPr marL="171450" indent="-171450">
              <a:buFontTx/>
              <a:buChar char="-"/>
            </a:pPr>
            <a:r>
              <a:rPr lang="en-US" dirty="0"/>
              <a:t>in module 2 we talked about testing for a </a:t>
            </a:r>
            <a:r>
              <a:rPr lang="en-US" i="1" dirty="0"/>
              <a:t>service </a:t>
            </a:r>
            <a:r>
              <a:rPr lang="en-US" i="0" dirty="0"/>
              <a:t>layer abstraction. The service layer abstraction didn’t include checks for permission; that’s handled at the controller level</a:t>
            </a:r>
          </a:p>
          <a:p>
            <a:pPr marL="171450" indent="-171450">
              <a:buFontTx/>
              <a:buChar char="-"/>
            </a:pPr>
            <a:r>
              <a:rPr lang="en-US" i="0" dirty="0"/>
              <a:t>in module 3 and earlier in this lecture we saw how Express implements a the </a:t>
            </a:r>
            <a:r>
              <a:rPr lang="en-US" i="1" dirty="0"/>
              <a:t>controller</a:t>
            </a:r>
            <a:r>
              <a:rPr lang="en-US" i="0" dirty="0"/>
              <a:t> part of the abstraction</a:t>
            </a:r>
          </a:p>
          <a:p>
            <a:pPr marL="171450" indent="-171450">
              <a:buFontTx/>
              <a:buChar char="-"/>
            </a:pPr>
            <a:r>
              <a:rPr lang="en-US" i="0" dirty="0"/>
              <a:t>IP1 has a service and controller layer… but no real repository, it’s just using </a:t>
            </a:r>
            <a:r>
              <a:rPr lang="en-US" i="0" dirty="0" err="1"/>
              <a:t>hashtables</a:t>
            </a:r>
            <a:r>
              <a:rPr lang="en-US" i="0" dirty="0"/>
              <a:t> in memory to store all its data</a:t>
            </a:r>
          </a:p>
          <a:p>
            <a:pPr marL="171450" indent="-171450">
              <a:buFontTx/>
              <a:buChar char="-"/>
            </a:pPr>
            <a:r>
              <a:rPr lang="en-US" i="0" dirty="0"/>
              <a:t>IP2 and beyond will have all three layers: controller, service, and repository</a:t>
            </a:r>
          </a:p>
          <a:p>
            <a:endParaRPr lang="en-US" dirty="0"/>
          </a:p>
          <a:p>
            <a:endParaRPr lang="en-US" dirty="0"/>
          </a:p>
        </p:txBody>
      </p:sp>
      <p:sp>
        <p:nvSpPr>
          <p:cNvPr id="4" name="Slide Number Placeholder 3">
            <a:extLst>
              <a:ext uri="{FF2B5EF4-FFF2-40B4-BE49-F238E27FC236}">
                <a16:creationId xmlns:a16="http://schemas.microsoft.com/office/drawing/2014/main" id="{FB02A3F8-5094-94B6-A6FE-6A3C69DEA9BF}"/>
              </a:ext>
            </a:extLst>
          </p:cNvPr>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836872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AD05-7C6F-E723-FDD4-DA0020F22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D2136-AFD0-32DF-7192-D6A0E0762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C185F-3FB9-5EF9-55DA-F98C5FD1AEC0}"/>
              </a:ext>
            </a:extLst>
          </p:cNvPr>
          <p:cNvSpPr>
            <a:spLocks noGrp="1"/>
          </p:cNvSpPr>
          <p:nvPr>
            <p:ph type="body" idx="1"/>
          </p:nvPr>
        </p:nvSpPr>
        <p:spPr/>
        <p:txBody>
          <a:bodyPr/>
          <a:lstStyle/>
          <a:p>
            <a:r>
              <a:rPr lang="en-US" dirty="0"/>
              <a:t>(The pros of testing at the service layer are the pros of more-unit-y testing, more or less: you’re testing smaller and more independent units, and you may be able to test parts of your code that are intentionally not exposed through the REST API. Testing at the controller layer serves as documentation of how you expect your client application to actually communicate with your server.)</a:t>
            </a:r>
          </a:p>
          <a:p>
            <a:endParaRPr lang="en-US" dirty="0"/>
          </a:p>
          <a:p>
            <a:r>
              <a:rPr lang="en-US" dirty="0"/>
              <a:t>(Note: you need mocking to test the service layer without the repository layer, which hasn’t been covered yet)</a:t>
            </a:r>
          </a:p>
          <a:p>
            <a:endParaRPr lang="en-US" dirty="0"/>
          </a:p>
          <a:p>
            <a:endParaRPr lang="en-US" dirty="0"/>
          </a:p>
        </p:txBody>
      </p:sp>
      <p:sp>
        <p:nvSpPr>
          <p:cNvPr id="4" name="Slide Number Placeholder 3">
            <a:extLst>
              <a:ext uri="{FF2B5EF4-FFF2-40B4-BE49-F238E27FC236}">
                <a16:creationId xmlns:a16="http://schemas.microsoft.com/office/drawing/2014/main" id="{38E8E213-9790-70C0-CDBD-270D5051DA8A}"/>
              </a:ext>
            </a:extLst>
          </p:cNvPr>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590096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E8DD0-25A4-2610-7765-8CA76F6D0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59202-FF7A-6C69-D338-95A92D06F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0A08F-5291-7145-4BBB-4B26BFEEB77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When you start writing your own web apps (like IP1 &amp; IP2), the Server and the Client are both running on your laptop. That sometimes makes it difficult to remember that these are supposed to be two different machines.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fact that both the code the Server machine and the code for the Client machine reside in a single repo further muddies the waters.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Q: Is there anything that is accidently shared in the repo that won’t be shared if the Server and Client were running on two different physical machines? (A: Generally not, because the client code is running in a browser sandbox. However, sometimes in the kind of repo setup we’re using, </a:t>
            </a:r>
            <a:r>
              <a:rPr lang="en-US" sz="1200" b="0" i="1" kern="1200" dirty="0">
                <a:solidFill>
                  <a:schemeClr val="tx1"/>
                </a:solidFill>
                <a:effectLst/>
                <a:latin typeface="+mn-lt"/>
                <a:ea typeface="+mn-ea"/>
                <a:cs typeface="+mn-cs"/>
              </a:rPr>
              <a:t>secrets</a:t>
            </a:r>
            <a:r>
              <a:rPr lang="en-US" sz="1200" b="0" i="0" kern="1200" dirty="0">
                <a:solidFill>
                  <a:schemeClr val="tx1"/>
                </a:solidFill>
                <a:effectLst/>
                <a:latin typeface="+mn-lt"/>
                <a:ea typeface="+mn-ea"/>
                <a:cs typeface="+mn-cs"/>
              </a:rPr>
              <a:t> — like database access keys — that are supposed to only live on the server can accidentally get bundled and set to the client.)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TRANSITION: What happens when there are too many clients?</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214D670-376E-C9BB-D662-D5E0D57EC8A4}"/>
              </a:ext>
            </a:extLst>
          </p:cNvPr>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1791714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horizontal scaling is facilitated by the C-S-R architecture, is comparatively easy to deal with, and scales quite far in practice.</a:t>
            </a:r>
          </a:p>
          <a:p>
            <a:endParaRPr lang="en-US" dirty="0"/>
          </a:p>
          <a:p>
            <a:r>
              <a:rPr lang="en-US" dirty="0"/>
              <a:t>“Horizontal” is literally referring to something like this picture: we’re making more copies of the thing to the left and right.</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3762491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it was very confusing to me when I first read about stateless web applications, because people only talk about “stateless” web applications when those applications care a lot about state! </a:t>
            </a:r>
          </a:p>
          <a:p>
            <a:endParaRPr lang="en-US" dirty="0"/>
          </a:p>
          <a:p>
            <a:r>
              <a:rPr lang="en-US" dirty="0"/>
              <a:t>The thing I was missing was that “stateless” means that you have service layers that don’t manage their own state, they spin that job off to a repository layer.</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307224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E6BA-4FD5-4363-037B-704439AF1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9C288-FEC3-9C60-B037-9E7E503C0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37AA0-3863-B1E4-C046-994EE095E713}"/>
              </a:ext>
            </a:extLst>
          </p:cNvPr>
          <p:cNvSpPr>
            <a:spLocks noGrp="1"/>
          </p:cNvSpPr>
          <p:nvPr>
            <p:ph type="body" idx="1"/>
          </p:nvPr>
        </p:nvSpPr>
        <p:spPr/>
        <p:txBody>
          <a:bodyPr/>
          <a:lstStyle/>
          <a:p>
            <a:r>
              <a:rPr lang="en-US" dirty="0"/>
              <a:t>Key idea: vertical scaling will only get you so far, computers stop getting bigger at some point. Vertical is also being illustrated in this picture: you’re vertically scaling by making individual computers bigger and able to handle more.</a:t>
            </a:r>
          </a:p>
          <a:p>
            <a:endParaRPr lang="en-US" dirty="0"/>
          </a:p>
          <a:p>
            <a:r>
              <a:rPr lang="en-US" dirty="0"/>
              <a:t>Most of the time, limitations on vertical scaling are when you need to start talking to people who have thought a long time about distributed systems, and for most systems this is a very painful transition.</a:t>
            </a:r>
          </a:p>
          <a:p>
            <a:endParaRPr lang="en-US" dirty="0"/>
          </a:p>
          <a:p>
            <a:r>
              <a:rPr lang="en-US" dirty="0"/>
              <a:t>However, ”what to do at this point” is also the kind of problem you might get in an interview, so it’s worth talking a little bit about! What might we do?</a:t>
            </a:r>
          </a:p>
          <a:p>
            <a:endParaRPr lang="en-US" dirty="0"/>
          </a:p>
          <a:p>
            <a:r>
              <a:rPr lang="en-US" dirty="0"/>
              <a:t>(If nobody points out “we need more information to decide,” point out that knowing when you need to get more information to decide is important for software engineering writ large — requirements gathering, remember! — and for interview questions specifically. The next two slides describe two routes you might take depending on why the database bottleneck is occurring.)</a:t>
            </a:r>
          </a:p>
        </p:txBody>
      </p:sp>
      <p:sp>
        <p:nvSpPr>
          <p:cNvPr id="4" name="Slide Number Placeholder 3">
            <a:extLst>
              <a:ext uri="{FF2B5EF4-FFF2-40B4-BE49-F238E27FC236}">
                <a16:creationId xmlns:a16="http://schemas.microsoft.com/office/drawing/2014/main" id="{F676023A-D1E3-1B06-6DFC-1C309036CD07}"/>
              </a:ext>
            </a:extLst>
          </p:cNvPr>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137364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dirty="0"/>
              <a:t>Here is an example of a micro services architecture for a productivity application. There are multiple components to this application. Each component is shown as a grey box, and is a micro service.</a:t>
            </a:r>
            <a:endParaRPr lang="en-US" dirty="0"/>
          </a:p>
          <a:p>
            <a:pPr defTabSz="914400">
              <a:lnSpc>
                <a:spcPct val="100000"/>
              </a:lnSpc>
              <a:defRPr sz="1600">
                <a:latin typeface="Calibri"/>
                <a:ea typeface="Calibri"/>
                <a:cs typeface="Calibri"/>
                <a:sym typeface="Calibri"/>
              </a:defRPr>
            </a:pPr>
            <a:endParaRPr dirty="0"/>
          </a:p>
          <a:p>
            <a:pPr defTabSz="914400">
              <a:lnSpc>
                <a:spcPct val="100000"/>
              </a:lnSpc>
              <a:defRPr sz="1600">
                <a:latin typeface="Calibri"/>
                <a:ea typeface="Calibri"/>
                <a:cs typeface="Calibri"/>
                <a:sym typeface="Calibri"/>
              </a:defRPr>
            </a:pPr>
            <a:r>
              <a:rPr dirty="0"/>
              <a:t>(Note the separation of responsibilities to entirely different services that only connect over a well-defined API)</a:t>
            </a:r>
            <a:endParaRPr lang="en-US" dirty="0"/>
          </a:p>
          <a:p>
            <a:pPr defTabSz="914400">
              <a:lnSpc>
                <a:spcPct val="100000"/>
              </a:lnSpc>
              <a:defRPr sz="1600">
                <a:latin typeface="Calibri"/>
                <a:ea typeface="Calibri"/>
                <a:cs typeface="Calibri"/>
                <a:sym typeface="Calibri"/>
              </a:defRPr>
            </a:pPr>
            <a:endParaRPr lang="en-US" dirty="0"/>
          </a:p>
          <a:p>
            <a:pPr defTabSz="914400">
              <a:lnSpc>
                <a:spcPct val="100000"/>
              </a:lnSpc>
              <a:defRPr sz="1600">
                <a:latin typeface="Calibri"/>
                <a:ea typeface="Calibri"/>
                <a:cs typeface="Calibri"/>
                <a:sym typeface="Calibri"/>
              </a:defRPr>
            </a:pPr>
            <a:r>
              <a:rPr lang="en-US" dirty="0"/>
              <a:t>(Discussion: what could go wrong?  Complex APIs?  Hidden dependencies (what if you change the behavior behind one of these APIs? (Remember what we said about "contracts" back in the testing lecture</a:t>
            </a:r>
            <a:r>
              <a:rPr lang="en-US"/>
              <a:t>) Operations that </a:t>
            </a:r>
            <a:r>
              <a:rPr lang="en-US" dirty="0"/>
              <a:t>involve multiple databases, but still need to appear atomic (</a:t>
            </a:r>
            <a:r>
              <a:rPr lang="en-US" dirty="0" err="1"/>
              <a:t>eg</a:t>
            </a:r>
            <a:r>
              <a:rPr lang="en-US" dirty="0"/>
              <a:t> in a bank)?)</a:t>
            </a:r>
            <a:endParaRPr dirty="0"/>
          </a:p>
          <a:p>
            <a:pPr defTabSz="914400">
              <a:lnSpc>
                <a:spcPct val="100000"/>
              </a:lnSpc>
              <a:defRPr sz="1600">
                <a:latin typeface="Calibri"/>
                <a:ea typeface="Calibri"/>
                <a:cs typeface="Calibri"/>
                <a:sym typeface="Calibri"/>
              </a:defRPr>
            </a:pPr>
            <a:endParaRPr dirty="0"/>
          </a:p>
        </p:txBody>
      </p:sp>
    </p:spTree>
    <p:extLst>
      <p:ext uri="{BB962C8B-B14F-4D97-AF65-F5344CB8AC3E}">
        <p14:creationId xmlns:p14="http://schemas.microsoft.com/office/powerpoint/2010/main" val="26063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8584C-A81E-6DE8-0E8D-077FC7672F96}"/>
            </a:ext>
          </a:extLst>
        </p:cNvPr>
        <p:cNvGrpSpPr/>
        <p:nvPr/>
      </p:nvGrpSpPr>
      <p:grpSpPr>
        <a:xfrm>
          <a:off x="0" y="0"/>
          <a:ext cx="0" cy="0"/>
          <a:chOff x="0" y="0"/>
          <a:chExt cx="0" cy="0"/>
        </a:xfrm>
      </p:grpSpPr>
      <p:sp>
        <p:nvSpPr>
          <p:cNvPr id="748" name="Shape 748">
            <a:extLst>
              <a:ext uri="{FF2B5EF4-FFF2-40B4-BE49-F238E27FC236}">
                <a16:creationId xmlns:a16="http://schemas.microsoft.com/office/drawing/2014/main" id="{D4217208-707B-C6C5-E39C-DE03D58B7EB8}"/>
              </a:ext>
            </a:extLst>
          </p:cNvPr>
          <p:cNvSpPr>
            <a:spLocks noGrp="1" noRot="1" noChangeAspect="1"/>
          </p:cNvSpPr>
          <p:nvPr>
            <p:ph type="sldImg"/>
          </p:nvPr>
        </p:nvSpPr>
        <p:spPr>
          <a:prstGeom prst="rect">
            <a:avLst/>
          </a:prstGeom>
        </p:spPr>
        <p:txBody>
          <a:bodyPr/>
          <a:lstStyle/>
          <a:p>
            <a:endParaRPr/>
          </a:p>
        </p:txBody>
      </p:sp>
      <p:sp>
        <p:nvSpPr>
          <p:cNvPr id="749" name="Shape 749">
            <a:extLst>
              <a:ext uri="{FF2B5EF4-FFF2-40B4-BE49-F238E27FC236}">
                <a16:creationId xmlns:a16="http://schemas.microsoft.com/office/drawing/2014/main" id="{280E82BD-1CF8-9464-9559-7BE0C88BFFD0}"/>
              </a:ext>
            </a:extLst>
          </p:cNvPr>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lang="en-US" dirty="0"/>
              <a:t>Remember: we’re teaching a version of distributed systems that works for medium-to-large web applications, and this is all bad advice if you’re Netflix or Google. Netflix takes the microservice architecture to the extreme.</a:t>
            </a:r>
          </a:p>
          <a:p>
            <a:pPr defTabSz="914400">
              <a:lnSpc>
                <a:spcPct val="100000"/>
              </a:lnSpc>
              <a:defRPr sz="1600">
                <a:latin typeface="Calibri"/>
                <a:ea typeface="Calibri"/>
                <a:cs typeface="Calibri"/>
                <a:sym typeface="Calibri"/>
              </a:defRPr>
            </a:pPr>
            <a:endParaRPr lang="en-US" dirty="0"/>
          </a:p>
          <a:p>
            <a:pPr defTabSz="914400">
              <a:lnSpc>
                <a:spcPct val="100000"/>
              </a:lnSpc>
              <a:defRPr sz="1600">
                <a:latin typeface="Calibri"/>
                <a:ea typeface="Calibri"/>
                <a:cs typeface="Calibri"/>
                <a:sym typeface="Calibri"/>
              </a:defRPr>
            </a:pPr>
            <a:r>
              <a:rPr lang="en-US" dirty="0"/>
              <a:t>But when we say “medium-to-large web applications” that can be pretty large — you’d probably be surprised how many websites you’re interacting with have a single database as a source of centralization.</a:t>
            </a:r>
            <a:endParaRPr dirty="0"/>
          </a:p>
        </p:txBody>
      </p:sp>
    </p:spTree>
    <p:extLst>
      <p:ext uri="{BB962C8B-B14F-4D97-AF65-F5344CB8AC3E}">
        <p14:creationId xmlns:p14="http://schemas.microsoft.com/office/powerpoint/2010/main" val="270346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application is a relatively simple and extremely common example of a distributed system. </a:t>
            </a:r>
          </a:p>
          <a:p>
            <a:endParaRPr lang="en-US" dirty="0"/>
          </a:p>
          <a:p>
            <a:r>
              <a:rPr lang="en-US" dirty="0"/>
              <a:t>This is necessary given the goals of our website, and most websites: </a:t>
            </a:r>
            <a:r>
              <a:rPr lang="en-US" dirty="0" err="1"/>
              <a:t>GameNite</a:t>
            </a:r>
            <a:r>
              <a:rPr lang="en-US" dirty="0"/>
              <a:t> wants to help people play a game if they’re not in the same place, so they’re distributed. Websites also need to be distributed for scalability, which we’ll talk about, but only a bit. </a:t>
            </a:r>
          </a:p>
          <a:p>
            <a:endParaRPr lang="en-US" dirty="0"/>
          </a:p>
          <a:p>
            <a:r>
              <a:rPr lang="en-US" dirty="0"/>
              <a:t>Q: Why </a:t>
            </a:r>
            <a:r>
              <a:rPr lang="en-US" i="1" dirty="0"/>
              <a:t>can’t </a:t>
            </a:r>
            <a:r>
              <a:rPr lang="en-US" i="0" dirty="0"/>
              <a:t>Netflix be run off of one computer?</a:t>
            </a:r>
          </a:p>
          <a:p>
            <a:r>
              <a:rPr lang="en-US" i="0" dirty="0"/>
              <a:t>(A: It would be really slow — Netflix has to respond to too many clients to do so with one CPU — and it would have too much data for one computer to handle. And probably also rights management.)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396059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a:t>Microservice advocates claim that </a:t>
            </a:r>
            <a:r>
              <a:t>as the system grows in complexity, the micro service abstraction </a:t>
            </a:r>
            <a:r>
              <a:rPr lang="en-US"/>
              <a:t>provides gains in</a:t>
            </a:r>
            <a:r>
              <a:t> understanding and productivity</a:t>
            </a:r>
            <a:r>
              <a:rPr lang="en-US"/>
              <a:t> that outweigh the cost of the added complexity.</a:t>
            </a:r>
          </a:p>
          <a:p>
            <a:endParaRPr lang="en-US"/>
          </a:p>
          <a:p>
            <a:r>
              <a:rPr lang="en-US"/>
              <a:t>It would be interesting to have some hard data about this, but companies probably don’t want to be too transparent about stuff like this.</a:t>
            </a:r>
            <a:endParaRPr/>
          </a:p>
        </p:txBody>
      </p:sp>
    </p:spTree>
    <p:extLst>
      <p:ext uri="{BB962C8B-B14F-4D97-AF65-F5344CB8AC3E}">
        <p14:creationId xmlns:p14="http://schemas.microsoft.com/office/powerpoint/2010/main" val="3227687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7C2FE-14BE-B74D-96F0-2A5DC4BF00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007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trying to cover material you could spend a semester learning in:</a:t>
            </a:r>
          </a:p>
          <a:p>
            <a:pPr marL="171450" indent="-171450">
              <a:buFontTx/>
              <a:buChar char="-"/>
            </a:pPr>
            <a:r>
              <a:rPr lang="en-US" dirty="0"/>
              <a:t>CS 3700 Networks and Distributed Systems</a:t>
            </a:r>
          </a:p>
          <a:p>
            <a:pPr marL="171450" indent="-171450">
              <a:buFontTx/>
              <a:buChar char="-"/>
            </a:pPr>
            <a:r>
              <a:rPr lang="en-US" dirty="0"/>
              <a:t>CS 4550 Web Development</a:t>
            </a:r>
          </a:p>
          <a:p>
            <a:pPr marL="171450" indent="-171450">
              <a:buFontTx/>
              <a:buChar char="-"/>
            </a:pPr>
            <a:r>
              <a:rPr lang="en-US" dirty="0"/>
              <a:t>CS 4730 Distributed Systems</a:t>
            </a:r>
          </a:p>
          <a:p>
            <a:pPr marL="171450" indent="-171450">
              <a:buFontTx/>
              <a:buChar char="-"/>
            </a:pPr>
            <a:r>
              <a:rPr lang="en-US" dirty="0"/>
              <a:t>CS 6650 Building Scalable Distributed Systems</a:t>
            </a:r>
          </a:p>
          <a:p>
            <a:endParaRPr lang="en-US" dirty="0"/>
          </a:p>
          <a:p>
            <a:r>
              <a:rPr lang="en-US" dirty="0"/>
              <a:t>Suffice to say this is an overview: a server (in a data center) is trying to communicate with a client (a web browser on your laptop) over the internet. How does that work?</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138022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whole enormous stack of technology used to connect the physics of electronic communication to the goal of streaming </a:t>
            </a:r>
            <a:r>
              <a:rPr lang="en-US" dirty="0" err="1"/>
              <a:t>Severence</a:t>
            </a:r>
            <a:r>
              <a:rPr lang="en-US" dirty="0"/>
              <a:t> on Apple TV. Again, there’s are multiple other courses on this.</a:t>
            </a:r>
          </a:p>
          <a:p>
            <a:endParaRPr lang="en-US" dirty="0"/>
          </a:p>
          <a:p>
            <a:r>
              <a:rPr lang="en-US" dirty="0"/>
              <a:t>BUT — sometimes software engineering does involve working in settings where you don’t have all the context, relying on abstractions, standards, and design patterns. It’s hard, but important, to learn how to judge whether you need to learn more, or whether you can ignore the details, or whether you need to find or hire an expert who knows more.</a:t>
            </a:r>
          </a:p>
          <a:p>
            <a:endParaRPr lang="en-US" dirty="0"/>
          </a:p>
          <a:p>
            <a:r>
              <a:rPr lang="en-US" dirty="0"/>
              <a:t>For this class, you basically will basically only ever even think about two of these layers </a:t>
            </a:r>
          </a:p>
          <a:p>
            <a:r>
              <a:rPr lang="en-US" dirty="0"/>
              <a:t>(click)</a:t>
            </a:r>
          </a:p>
          <a:p>
            <a:r>
              <a:rPr lang="en-US" dirty="0"/>
              <a:t>the transport layer and the application layer.</a:t>
            </a:r>
          </a:p>
        </p:txBody>
      </p:sp>
      <p:sp>
        <p:nvSpPr>
          <p:cNvPr id="4" name="Slide Number Placeholder 3"/>
          <p:cNvSpPr>
            <a:spLocks noGrp="1"/>
          </p:cNvSpPr>
          <p:nvPr>
            <p:ph type="sldNum" sz="quarter" idx="5"/>
          </p:nvPr>
        </p:nvSpPr>
        <p:spPr/>
        <p:txBody>
          <a:bodyPr/>
          <a:lstStyle/>
          <a:p>
            <a:fld id="{3927C2FE-14BE-B74D-96F0-2A5DC4BF0069}" type="slidenum">
              <a:rPr lang="en-US" smtClean="0"/>
              <a:t>6</a:t>
            </a:fld>
            <a:endParaRPr lang="en-US"/>
          </a:p>
        </p:txBody>
      </p:sp>
    </p:spTree>
    <p:extLst>
      <p:ext uri="{BB962C8B-B14F-4D97-AF65-F5344CB8AC3E}">
        <p14:creationId xmlns:p14="http://schemas.microsoft.com/office/powerpoint/2010/main" val="325352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D7A38-58B5-5C22-7CE0-89B6F49B3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13F5C-DCEA-0E2A-CDB3-E1736431F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A2785-A63C-3E81-CD81-D5E037E498DE}"/>
              </a:ext>
            </a:extLst>
          </p:cNvPr>
          <p:cNvSpPr>
            <a:spLocks noGrp="1"/>
          </p:cNvSpPr>
          <p:nvPr>
            <p:ph type="body" idx="1"/>
          </p:nvPr>
        </p:nvSpPr>
        <p:spPr/>
        <p:txBody>
          <a:bodyPr/>
          <a:lstStyle/>
          <a:p>
            <a:r>
              <a:rPr lang="en-US" dirty="0"/>
              <a:t>One layer that’s worth mentioning, not because we’ll be using that deeply but because you’re likely to have heard about it before, is the “Transport layer” — if you’ve heard of TCP or UDP, that’s technology that exists at the transport layer. If you haven’t, that’s no big deal.</a:t>
            </a:r>
          </a:p>
          <a:p>
            <a:endParaRPr lang="en-US" dirty="0"/>
          </a:p>
          <a:p>
            <a:r>
              <a:rPr lang="en-US" dirty="0"/>
              <a:t>It’s an oversimplification, but you can think of the transport layer as giving you the ability to </a:t>
            </a:r>
            <a:r>
              <a:rPr lang="en-US" b="1" dirty="0"/>
              <a:t>send a single message</a:t>
            </a:r>
            <a:r>
              <a:rPr lang="en-US" dirty="0"/>
              <a:t>: a single message represents is an arrow drawn from the client to the server, or the server to the client.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you will never have to think about </a:t>
            </a:r>
            <a:r>
              <a:rPr lang="en-US" i="1" dirty="0"/>
              <a:t>how</a:t>
            </a:r>
            <a:r>
              <a:rPr lang="en-US" dirty="0"/>
              <a:t> networks send a single message — in other words, about how the transport layer is implemented and how it relies on other layers — in the same way you’ll never need to understand how chips implement an instruction set architecture.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other </a:t>
            </a:r>
          </a:p>
          <a:p>
            <a:endParaRPr lang="en-US" dirty="0"/>
          </a:p>
        </p:txBody>
      </p:sp>
      <p:sp>
        <p:nvSpPr>
          <p:cNvPr id="4" name="Slide Number Placeholder 3">
            <a:extLst>
              <a:ext uri="{FF2B5EF4-FFF2-40B4-BE49-F238E27FC236}">
                <a16:creationId xmlns:a16="http://schemas.microsoft.com/office/drawing/2014/main" id="{C282CCFA-5209-9AB7-3946-4767DCB6E66E}"/>
              </a:ext>
            </a:extLst>
          </p:cNvPr>
          <p:cNvSpPr>
            <a:spLocks noGrp="1"/>
          </p:cNvSpPr>
          <p:nvPr>
            <p:ph type="sldNum" sz="quarter" idx="5"/>
          </p:nvPr>
        </p:nvSpPr>
        <p:spPr/>
        <p:txBody>
          <a:bodyPr/>
          <a:lstStyle/>
          <a:p>
            <a:fld id="{3927C2FE-14BE-B74D-96F0-2A5DC4BF0069}" type="slidenum">
              <a:rPr lang="en-US" smtClean="0"/>
              <a:t>7</a:t>
            </a:fld>
            <a:endParaRPr lang="en-US"/>
          </a:p>
        </p:txBody>
      </p:sp>
    </p:spTree>
    <p:extLst>
      <p:ext uri="{BB962C8B-B14F-4D97-AF65-F5344CB8AC3E}">
        <p14:creationId xmlns:p14="http://schemas.microsoft.com/office/powerpoint/2010/main" val="395617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AA3F-5CB2-FDD5-585F-1CEC9EA11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3A0A6-AFE8-C866-1FCA-9493585A3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20806-22D3-8450-9C85-0EEF9A1A58CD}"/>
              </a:ext>
            </a:extLst>
          </p:cNvPr>
          <p:cNvSpPr>
            <a:spLocks noGrp="1"/>
          </p:cNvSpPr>
          <p:nvPr>
            <p:ph type="body" idx="1"/>
          </p:nvPr>
        </p:nvSpPr>
        <p:spPr/>
        <p:txBody>
          <a:bodyPr/>
          <a:lstStyle/>
          <a:p>
            <a:r>
              <a:rPr lang="en-US" dirty="0"/>
              <a:t>The top level is called the “application” layer, but it’s still a ways away from streaming Plur1bus on Apple TV. (If we’re using the language of networking, there’s not a great analogue for what Netflix or </a:t>
            </a:r>
            <a:r>
              <a:rPr lang="en-US" dirty="0" err="1"/>
              <a:t>GameNite</a:t>
            </a:r>
            <a:r>
              <a:rPr lang="en-US" dirty="0"/>
              <a:t> is — the “application layer” is about supplying an interface </a:t>
            </a:r>
            <a:r>
              <a:rPr lang="en-US" i="1" dirty="0"/>
              <a:t>to </a:t>
            </a:r>
            <a:r>
              <a:rPr lang="en-US" i="0" dirty="0"/>
              <a:t>your application</a:t>
            </a:r>
            <a:r>
              <a:rPr lang="en-US" dirty="0"/>
              <a:t>.)</a:t>
            </a:r>
          </a:p>
          <a:p>
            <a:endParaRPr lang="en-US" dirty="0"/>
          </a:p>
          <a:p>
            <a:r>
              <a:rPr lang="en-US" dirty="0"/>
              <a:t>HTTP is at the </a:t>
            </a:r>
            <a:r>
              <a:rPr lang="en-US" i="1" dirty="0"/>
              <a:t>application layer</a:t>
            </a:r>
            <a:r>
              <a:rPr lang="en-US" dirty="0"/>
              <a:t>. For the purposes of our discussion, HTTP is about making </a:t>
            </a:r>
            <a:r>
              <a:rPr lang="en-US" i="1" dirty="0"/>
              <a:t>requests </a:t>
            </a:r>
            <a:r>
              <a:rPr lang="en-US" i="0" dirty="0"/>
              <a:t>with pairs of transport-layer messages: a request message, and a response message. We’ll use HTTP requests to implement remote procedure calls — that is, functions or procedures that you execute on someone else’s computer (remotely calling the procedure). </a:t>
            </a:r>
          </a:p>
          <a:p>
            <a:endParaRPr lang="en-US" dirty="0"/>
          </a:p>
          <a:p>
            <a:r>
              <a:rPr lang="en-US" dirty="0"/>
              <a:t>GET and POST requests that the simple Express webserver we’ve already seen fit this model exactly: the web server initiates a request, and the server communicates back one time. HTTP is an abstraction where a single application-layer idea — a remote procedure call — is implemented with </a:t>
            </a:r>
            <a:r>
              <a:rPr lang="en-US" i="1" dirty="0"/>
              <a:t>two</a:t>
            </a:r>
            <a:r>
              <a:rPr lang="en-US" i="0" dirty="0"/>
              <a:t> transport-layer messages: one from the client to the server, and one from the server to the client.</a:t>
            </a:r>
            <a:endParaRPr lang="en-US" dirty="0"/>
          </a:p>
          <a:p>
            <a:endParaRPr lang="en-US" dirty="0"/>
          </a:p>
          <a:p>
            <a:r>
              <a:rPr lang="en-US" dirty="0"/>
              <a:t>IDEALLY, DEMO TIME — actually look at these in the network menu: go to google or </a:t>
            </a:r>
            <a:r>
              <a:rPr lang="en-US" dirty="0" err="1"/>
              <a:t>GameNite</a:t>
            </a:r>
            <a:r>
              <a:rPr lang="en-US" dirty="0"/>
              <a:t> (https://</a:t>
            </a:r>
            <a:r>
              <a:rPr lang="en-US" dirty="0" err="1"/>
              <a:t>gamenite.onrender.com</a:t>
            </a:r>
            <a:r>
              <a:rPr lang="en-US" dirty="0"/>
              <a:t>/), open the networking tab, and see how to get a </a:t>
            </a:r>
            <a:r>
              <a:rPr lang="en-US" dirty="0" err="1"/>
              <a:t>cURL</a:t>
            </a:r>
            <a:r>
              <a:rPr lang="en-US" dirty="0"/>
              <a:t> </a:t>
            </a:r>
            <a:r>
              <a:rPr lang="en-US" dirty="0" err="1"/>
              <a:t>url</a:t>
            </a:r>
            <a:r>
              <a:rPr lang="en-US" dirty="0"/>
              <a:t>, and then remove most of the headers (for </a:t>
            </a:r>
            <a:r>
              <a:rPr lang="en-US" dirty="0" err="1"/>
              <a:t>GameNite</a:t>
            </a:r>
            <a:r>
              <a:rPr lang="en-US" dirty="0"/>
              <a:t>, generally only the Content-Type: application/</a:t>
            </a:r>
            <a:r>
              <a:rPr lang="en-US" dirty="0" err="1"/>
              <a:t>json</a:t>
            </a:r>
            <a:r>
              <a:rPr lang="en-US" dirty="0"/>
              <a:t> header is actually important — see next slide for </a:t>
            </a:r>
            <a:r>
              <a:rPr lang="en-US" dirty="0" err="1"/>
              <a:t>cURL</a:t>
            </a:r>
            <a:r>
              <a:rPr lang="en-US" dirty="0"/>
              <a:t> versions of all these requests against the demo </a:t>
            </a:r>
            <a:r>
              <a:rPr lang="en-US" dirty="0" err="1"/>
              <a:t>GameNite</a:t>
            </a:r>
            <a:r>
              <a:rPr lang="en-US" dirty="0"/>
              <a:t> server)</a:t>
            </a:r>
          </a:p>
          <a:p>
            <a:endParaRPr lang="en-US" dirty="0"/>
          </a:p>
        </p:txBody>
      </p:sp>
      <p:sp>
        <p:nvSpPr>
          <p:cNvPr id="4" name="Slide Number Placeholder 3">
            <a:extLst>
              <a:ext uri="{FF2B5EF4-FFF2-40B4-BE49-F238E27FC236}">
                <a16:creationId xmlns:a16="http://schemas.microsoft.com/office/drawing/2014/main" id="{60E9BE32-A6FF-B500-B53C-30CD8694A10D}"/>
              </a:ext>
            </a:extLst>
          </p:cNvPr>
          <p:cNvSpPr>
            <a:spLocks noGrp="1"/>
          </p:cNvSpPr>
          <p:nvPr>
            <p:ph type="sldNum" sz="quarter" idx="5"/>
          </p:nvPr>
        </p:nvSpPr>
        <p:spPr/>
        <p:txBody>
          <a:bodyPr/>
          <a:lstStyle/>
          <a:p>
            <a:fld id="{3927C2FE-14BE-B74D-96F0-2A5DC4BF0069}" type="slidenum">
              <a:rPr lang="en-US" smtClean="0"/>
              <a:t>8</a:t>
            </a:fld>
            <a:endParaRPr lang="en-US"/>
          </a:p>
        </p:txBody>
      </p:sp>
    </p:spTree>
    <p:extLst>
      <p:ext uri="{BB962C8B-B14F-4D97-AF65-F5344CB8AC3E}">
        <p14:creationId xmlns:p14="http://schemas.microsoft.com/office/powerpoint/2010/main" val="399458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8A0D-0364-D981-00E6-C0A5E811A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8A986-4F0D-02AC-7C82-E334C1FDB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9F028-6929-7A3F-6935-71CEA38BA18F}"/>
              </a:ext>
            </a:extLst>
          </p:cNvPr>
          <p:cNvSpPr>
            <a:spLocks noGrp="1"/>
          </p:cNvSpPr>
          <p:nvPr>
            <p:ph type="body" idx="1"/>
          </p:nvPr>
        </p:nvSpPr>
        <p:spPr/>
        <p:txBody>
          <a:bodyPr/>
          <a:lstStyle/>
          <a:p>
            <a:r>
              <a:rPr lang="en-US" dirty="0"/>
              <a:t>As a reminder from the last lecture — basically any request that the browser makes can be replayed, and possibly tweaked in unexpected ways, with the </a:t>
            </a:r>
            <a:r>
              <a:rPr lang="en-US" dirty="0" err="1"/>
              <a:t>cURL</a:t>
            </a:r>
            <a:r>
              <a:rPr lang="en-US" dirty="0"/>
              <a:t> command line utility. Don’t trust HTTP inputs or any other messages you receive over the network.</a:t>
            </a:r>
          </a:p>
        </p:txBody>
      </p:sp>
      <p:sp>
        <p:nvSpPr>
          <p:cNvPr id="4" name="Slide Number Placeholder 3">
            <a:extLst>
              <a:ext uri="{FF2B5EF4-FFF2-40B4-BE49-F238E27FC236}">
                <a16:creationId xmlns:a16="http://schemas.microsoft.com/office/drawing/2014/main" id="{5FB566CE-249E-292A-9A2B-7A30C2144B32}"/>
              </a:ext>
            </a:extLst>
          </p:cNvPr>
          <p:cNvSpPr>
            <a:spLocks noGrp="1"/>
          </p:cNvSpPr>
          <p:nvPr>
            <p:ph type="sldNum" sz="quarter" idx="5"/>
          </p:nvPr>
        </p:nvSpPr>
        <p:spPr/>
        <p:txBody>
          <a:bodyPr/>
          <a:lstStyle/>
          <a:p>
            <a:fld id="{3927C2FE-14BE-B74D-96F0-2A5DC4BF0069}" type="slidenum">
              <a:rPr lang="en-US" smtClean="0"/>
              <a:t>9</a:t>
            </a:fld>
            <a:endParaRPr lang="en-US"/>
          </a:p>
        </p:txBody>
      </p:sp>
    </p:spTree>
    <p:extLst>
      <p:ext uri="{BB962C8B-B14F-4D97-AF65-F5344CB8AC3E}">
        <p14:creationId xmlns:p14="http://schemas.microsoft.com/office/powerpoint/2010/main" val="241566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5D787-E586-7FD7-D4DA-516015D0C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E65F-EA3E-05C5-7061-A21433661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1ED1F-9EE8-BBC8-DEF7-0800DB2261DB}"/>
              </a:ext>
            </a:extLst>
          </p:cNvPr>
          <p:cNvSpPr>
            <a:spLocks noGrp="1"/>
          </p:cNvSpPr>
          <p:nvPr>
            <p:ph type="body" idx="1"/>
          </p:nvPr>
        </p:nvSpPr>
        <p:spPr/>
        <p:txBody>
          <a:bodyPr/>
          <a:lstStyle/>
          <a:p>
            <a:r>
              <a:rPr lang="en-US" dirty="0"/>
              <a:t>In client-server applications like web apps, it makes sense for a client to treat an HTTP request like a slow function call: the client sends a message to make a function call, and knows it can expect the function call to return with a response message.</a:t>
            </a:r>
          </a:p>
          <a:p>
            <a:endParaRPr lang="en-US" dirty="0"/>
          </a:p>
          <a:p>
            <a:r>
              <a:rPr lang="en-US" dirty="0"/>
              <a:t>This is the “remote procedure call” design pattern: you’re calling a function on another computer. HTTP is just one way of implementing a remote procedure call.</a:t>
            </a:r>
          </a:p>
          <a:p>
            <a:endParaRPr lang="en-US" dirty="0"/>
          </a:p>
          <a:p>
            <a:r>
              <a:rPr lang="en-US" dirty="0"/>
              <a:t>A closely related design pattern is “representational state transfer” or REST. REST is more specific about the fact that there is a client-server interaction at work: function calls always start with clients, and a client shouldn’t assume that the server remembers anything in particular about the previous calls that the client has made to the server. There is a standardized way in which the pattern of a REST is built on top of HTTP.</a:t>
            </a:r>
          </a:p>
          <a:p>
            <a:endParaRPr lang="en-US" dirty="0"/>
          </a:p>
          <a:p>
            <a:r>
              <a:rPr lang="en-US" dirty="0"/>
              <a:t>The </a:t>
            </a:r>
            <a:r>
              <a:rPr lang="en-US" dirty="0" err="1"/>
              <a:t>GameNite</a:t>
            </a:r>
            <a:r>
              <a:rPr lang="en-US" dirty="0"/>
              <a:t> backend supports a bunch of HTTP calls, and it calls this a REST API, even though it’s not </a:t>
            </a:r>
            <a:r>
              <a:rPr lang="en-US" i="1" dirty="0"/>
              <a:t>quite</a:t>
            </a:r>
            <a:r>
              <a:rPr lang="en-US" i="0" dirty="0"/>
              <a:t> a REST API. This is… extremely common. The resources contain a link to a good comparison between RPC and REST, and you can read this and see that </a:t>
            </a:r>
            <a:r>
              <a:rPr lang="en-US" i="0" dirty="0" err="1"/>
              <a:t>GameNite</a:t>
            </a:r>
            <a:r>
              <a:rPr lang="en-US" i="0" dirty="0"/>
              <a:t> incorporates aspects of both. </a:t>
            </a:r>
            <a:br>
              <a:rPr lang="en-US" i="0" dirty="0"/>
            </a:br>
            <a:br>
              <a:rPr lang="en-US" i="0" dirty="0"/>
            </a:br>
            <a:r>
              <a:rPr lang="en-US" i="0" dirty="0"/>
              <a:t>(Too much detail </a:t>
            </a:r>
            <a:r>
              <a:rPr lang="en-US" i="0"/>
              <a:t>for lecture: What </a:t>
            </a:r>
            <a:r>
              <a:rPr lang="en-US" i="0" dirty="0"/>
              <a:t>aspects? Well, the </a:t>
            </a:r>
            <a:r>
              <a:rPr lang="en-US" i="0" dirty="0" err="1"/>
              <a:t>GameNite</a:t>
            </a:r>
            <a:r>
              <a:rPr lang="en-US" i="0" dirty="0"/>
              <a:t> server doesn’t keep track of HTTP sessions with client, very REST. But only supporting JSON is a little outside the expected REST picture, and </a:t>
            </a:r>
            <a:r>
              <a:rPr lang="en-US" i="0" dirty="0" err="1"/>
              <a:t>GameNite’s</a:t>
            </a:r>
            <a:r>
              <a:rPr lang="en-US" i="0" dirty="0"/>
              <a:t> API design, where every route supports a single GET or POST method — instead of having GET/POST/PATCH/DELETE methods on a single route that represents an abstract “resource” — isn’t really doing REST by the book. Again, this is very common.)</a:t>
            </a:r>
            <a:endParaRPr lang="en-US" dirty="0"/>
          </a:p>
        </p:txBody>
      </p:sp>
      <p:sp>
        <p:nvSpPr>
          <p:cNvPr id="4" name="Slide Number Placeholder 3">
            <a:extLst>
              <a:ext uri="{FF2B5EF4-FFF2-40B4-BE49-F238E27FC236}">
                <a16:creationId xmlns:a16="http://schemas.microsoft.com/office/drawing/2014/main" id="{F57B0CF0-8CFD-29A1-C473-FC425A1A1FE3}"/>
              </a:ext>
            </a:extLst>
          </p:cNvPr>
          <p:cNvSpPr>
            <a:spLocks noGrp="1"/>
          </p:cNvSpPr>
          <p:nvPr>
            <p:ph type="sldNum" sz="quarter" idx="5"/>
          </p:nvPr>
        </p:nvSpPr>
        <p:spPr/>
        <p:txBody>
          <a:bodyPr/>
          <a:lstStyle/>
          <a:p>
            <a:fld id="{3927C2FE-14BE-B74D-96F0-2A5DC4BF0069}" type="slidenum">
              <a:rPr lang="en-US" smtClean="0"/>
              <a:t>10</a:t>
            </a:fld>
            <a:endParaRPr lang="en-US"/>
          </a:p>
        </p:txBody>
      </p:sp>
    </p:spTree>
    <p:extLst>
      <p:ext uri="{BB962C8B-B14F-4D97-AF65-F5344CB8AC3E}">
        <p14:creationId xmlns:p14="http://schemas.microsoft.com/office/powerpoint/2010/main" val="31662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1/17/26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1/17/26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1/17/26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1/17/26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1/17/26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1/17/26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1/17/26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1/17/26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1/17/26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1/17/26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1/17/26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1/17/26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1/17/26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medium.com/refraction-tech-everything/how-netflix-works-the-hugely-simplified-complex-stuff-that-happens-every-time-you-hit-play-3a40c9be254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martinfowler.com/microservic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r>
              <a:rPr lang="en-US" altLang="en-US">
                <a:sym typeface="Helvetica Neue" charset="0"/>
              </a:rPr>
              <a:t>Module 4: </a:t>
            </a:r>
            <a:r>
              <a:rPr lang="en-US" altLang="en-US" dirty="0">
                <a:sym typeface="Helvetica Neue" charset="0"/>
              </a:rPr>
              <a:t>Web Applications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r>
              <a:rPr lang="en-US" sz="2400" dirty="0"/>
              <a:t>Adeel Bhutta, Rob Simmons,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
        <p:nvSpPr>
          <p:cNvPr id="5" name="TextBox 4">
            <a:extLst>
              <a:ext uri="{FF2B5EF4-FFF2-40B4-BE49-F238E27FC236}">
                <a16:creationId xmlns:a16="http://schemas.microsoft.com/office/drawing/2014/main" id="{E2CC67B2-D054-4205-15E3-D9ECBB15CFBA}"/>
              </a:ext>
            </a:extLst>
          </p:cNvPr>
          <p:cNvSpPr txBox="1"/>
          <p:nvPr/>
        </p:nvSpPr>
        <p:spPr>
          <a:xfrm>
            <a:off x="-3002692" y="400358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C4128-BD37-7387-9CA9-5578FFE2E2A9}"/>
            </a:ext>
          </a:extLst>
        </p:cNvPr>
        <p:cNvGrpSpPr/>
        <p:nvPr/>
      </p:nvGrpSpPr>
      <p:grpSpPr>
        <a:xfrm>
          <a:off x="0" y="0"/>
          <a:ext cx="0" cy="0"/>
          <a:chOff x="0" y="0"/>
          <a:chExt cx="0" cy="0"/>
        </a:xfrm>
      </p:grpSpPr>
      <p:pic>
        <p:nvPicPr>
          <p:cNvPr id="10" name="Content Placeholder 7" descr="A diagram of a connection&#10;&#10;Description automatically generated">
            <a:extLst>
              <a:ext uri="{FF2B5EF4-FFF2-40B4-BE49-F238E27FC236}">
                <a16:creationId xmlns:a16="http://schemas.microsoft.com/office/drawing/2014/main" id="{6AF0FFC0-DF11-0B81-A537-F8344D9F7C50}"/>
              </a:ext>
            </a:extLst>
          </p:cNvPr>
          <p:cNvPicPr>
            <a:picLocks noChangeAspect="1"/>
          </p:cNvPicPr>
          <p:nvPr/>
        </p:nvPicPr>
        <p:blipFill rotWithShape="1">
          <a:blip r:embed="rId3">
            <a:extLst>
              <a:ext uri="{28A0092B-C50C-407E-A947-70E740481C1C}">
                <a14:useLocalDpi xmlns:a14="http://schemas.microsoft.com/office/drawing/2010/main" val="0"/>
              </a:ext>
            </a:extLst>
          </a:blip>
          <a:srcRect t="17738" b="18120"/>
          <a:stretch/>
        </p:blipFill>
        <p:spPr>
          <a:xfrm>
            <a:off x="6096000" y="2415589"/>
            <a:ext cx="5832592" cy="3847996"/>
          </a:xfrm>
          <a:prstGeom prst="rect">
            <a:avLst/>
          </a:prstGeom>
        </p:spPr>
      </p:pic>
      <p:sp>
        <p:nvSpPr>
          <p:cNvPr id="2" name="Title 1">
            <a:extLst>
              <a:ext uri="{FF2B5EF4-FFF2-40B4-BE49-F238E27FC236}">
                <a16:creationId xmlns:a16="http://schemas.microsoft.com/office/drawing/2014/main" id="{04ED29E7-FA78-AC12-A0FD-5D11FD465ED0}"/>
              </a:ext>
            </a:extLst>
          </p:cNvPr>
          <p:cNvSpPr>
            <a:spLocks noGrp="1"/>
          </p:cNvSpPr>
          <p:nvPr>
            <p:ph type="title"/>
          </p:nvPr>
        </p:nvSpPr>
        <p:spPr/>
        <p:txBody>
          <a:bodyPr>
            <a:normAutofit/>
          </a:bodyPr>
          <a:lstStyle/>
          <a:p>
            <a:r>
              <a:rPr lang="en-US" dirty="0"/>
              <a:t>HTTP is Good for ”Function-call-like” Design Patterns</a:t>
            </a:r>
          </a:p>
        </p:txBody>
      </p:sp>
      <p:sp>
        <p:nvSpPr>
          <p:cNvPr id="5" name="Content Placeholder 4">
            <a:extLst>
              <a:ext uri="{FF2B5EF4-FFF2-40B4-BE49-F238E27FC236}">
                <a16:creationId xmlns:a16="http://schemas.microsoft.com/office/drawing/2014/main" id="{7D6B298E-C0FC-F32F-6134-C4AA1F7B4CA0}"/>
              </a:ext>
            </a:extLst>
          </p:cNvPr>
          <p:cNvSpPr>
            <a:spLocks noGrp="1"/>
          </p:cNvSpPr>
          <p:nvPr>
            <p:ph idx="1"/>
          </p:nvPr>
        </p:nvSpPr>
        <p:spPr>
          <a:xfrm>
            <a:off x="838199" y="1500159"/>
            <a:ext cx="9427029" cy="5339585"/>
          </a:xfrm>
        </p:spPr>
        <p:txBody>
          <a:bodyPr>
            <a:normAutofit/>
          </a:bodyPr>
          <a:lstStyle/>
          <a:p>
            <a:pPr marL="0" indent="0">
              <a:buNone/>
            </a:pPr>
            <a:r>
              <a:rPr lang="en-US" dirty="0"/>
              <a:t>HTTP supports common design patterns:</a:t>
            </a:r>
          </a:p>
          <a:p>
            <a:r>
              <a:rPr lang="en-US" i="1" dirty="0"/>
              <a:t>Remote Procedure Call </a:t>
            </a:r>
            <a:r>
              <a:rPr lang="en-US" dirty="0"/>
              <a:t>(RPC):</a:t>
            </a:r>
            <a:br>
              <a:rPr lang="en-US" dirty="0"/>
            </a:br>
            <a:r>
              <a:rPr lang="en-US" dirty="0"/>
              <a:t>one computer is calling a function</a:t>
            </a:r>
            <a:br>
              <a:rPr lang="en-US" dirty="0"/>
            </a:br>
            <a:r>
              <a:rPr lang="en-US" dirty="0"/>
              <a:t>on another computer</a:t>
            </a:r>
          </a:p>
          <a:p>
            <a:r>
              <a:rPr lang="en-US" i="1" dirty="0" err="1"/>
              <a:t>REpresentational</a:t>
            </a:r>
            <a:r>
              <a:rPr lang="en-US" i="1" dirty="0"/>
              <a:t> State Transfer </a:t>
            </a:r>
            <a:r>
              <a:rPr lang="en-US" dirty="0"/>
              <a:t>(REST):</a:t>
            </a:r>
            <a:br>
              <a:rPr lang="en-US" dirty="0"/>
            </a:br>
            <a:r>
              <a:rPr lang="en-US" dirty="0"/>
              <a:t>strictly client/server, server doesn’t</a:t>
            </a:r>
            <a:br>
              <a:rPr lang="en-US" dirty="0"/>
            </a:br>
            <a:r>
              <a:rPr lang="en-US" dirty="0"/>
              <a:t>maintain a session or remember</a:t>
            </a:r>
            <a:br>
              <a:rPr lang="en-US" dirty="0"/>
            </a:br>
            <a:r>
              <a:rPr lang="en-US" dirty="0"/>
              <a:t>specific clients</a:t>
            </a:r>
          </a:p>
          <a:p>
            <a:r>
              <a:rPr lang="en-US" dirty="0"/>
              <a:t>A set of routes (like /cities, /states, …)</a:t>
            </a:r>
            <a:br>
              <a:rPr lang="en-US" dirty="0"/>
            </a:br>
            <a:r>
              <a:rPr lang="en-US" dirty="0"/>
              <a:t>answering HTTP requests </a:t>
            </a:r>
            <a:br>
              <a:rPr lang="en-US" dirty="0"/>
            </a:br>
            <a:r>
              <a:rPr lang="en-US" dirty="0"/>
              <a:t>is a “</a:t>
            </a:r>
            <a:r>
              <a:rPr lang="en-US" b="1" dirty="0"/>
              <a:t>REST API</a:t>
            </a:r>
            <a:r>
              <a:rPr lang="en-US" dirty="0"/>
              <a:t>” </a:t>
            </a:r>
          </a:p>
        </p:txBody>
      </p:sp>
      <p:sp>
        <p:nvSpPr>
          <p:cNvPr id="4" name="Slide Number Placeholder 3">
            <a:extLst>
              <a:ext uri="{FF2B5EF4-FFF2-40B4-BE49-F238E27FC236}">
                <a16:creationId xmlns:a16="http://schemas.microsoft.com/office/drawing/2014/main" id="{1C7838A4-C113-6012-BA2E-E7AD6A59B92A}"/>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8" name="TextBox 7">
            <a:extLst>
              <a:ext uri="{FF2B5EF4-FFF2-40B4-BE49-F238E27FC236}">
                <a16:creationId xmlns:a16="http://schemas.microsoft.com/office/drawing/2014/main" id="{4D6E596F-24E6-D073-6A27-162DD6F03B35}"/>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 name="TextBox 2">
            <a:extLst>
              <a:ext uri="{FF2B5EF4-FFF2-40B4-BE49-F238E27FC236}">
                <a16:creationId xmlns:a16="http://schemas.microsoft.com/office/drawing/2014/main" id="{42EEE034-8311-2D43-4D0D-3F4347AC32E8}"/>
              </a:ext>
            </a:extLst>
          </p:cNvPr>
          <p:cNvSpPr txBox="1"/>
          <p:nvPr/>
        </p:nvSpPr>
        <p:spPr>
          <a:xfrm>
            <a:off x="12170229" y="204651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67045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002B-DF17-B2A8-050F-199CF0356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ECB09-DA59-B9C8-3D58-8499C7EAAD90}"/>
              </a:ext>
            </a:extLst>
          </p:cNvPr>
          <p:cNvSpPr>
            <a:spLocks noGrp="1"/>
          </p:cNvSpPr>
          <p:nvPr>
            <p:ph type="title"/>
          </p:nvPr>
        </p:nvSpPr>
        <p:spPr/>
        <p:txBody>
          <a:bodyPr/>
          <a:lstStyle/>
          <a:p>
            <a:r>
              <a:rPr lang="en-US" dirty="0"/>
              <a:t>Application Layer Abstraction #2: </a:t>
            </a:r>
            <a:r>
              <a:rPr lang="en-US" dirty="0" err="1"/>
              <a:t>WebSockets</a:t>
            </a:r>
            <a:endParaRPr lang="en-US" dirty="0"/>
          </a:p>
        </p:txBody>
      </p:sp>
      <p:sp>
        <p:nvSpPr>
          <p:cNvPr id="4" name="Slide Number Placeholder 3">
            <a:extLst>
              <a:ext uri="{FF2B5EF4-FFF2-40B4-BE49-F238E27FC236}">
                <a16:creationId xmlns:a16="http://schemas.microsoft.com/office/drawing/2014/main" id="{A0EA64DD-E470-2B23-CAA5-AD22B70CCB99}"/>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7" name="Rectangle 6">
            <a:extLst>
              <a:ext uri="{FF2B5EF4-FFF2-40B4-BE49-F238E27FC236}">
                <a16:creationId xmlns:a16="http://schemas.microsoft.com/office/drawing/2014/main" id="{6DBF371E-C81B-81DD-09FE-B05C2E38DF28}"/>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6" name="TextBox 5">
            <a:extLst>
              <a:ext uri="{FF2B5EF4-FFF2-40B4-BE49-F238E27FC236}">
                <a16:creationId xmlns:a16="http://schemas.microsoft.com/office/drawing/2014/main" id="{E6000443-09F6-B2EF-24A6-5294EEF788C2}"/>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3E5403E4-6208-84ED-C320-B660B7701A73}"/>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8" name="TextBox 7">
            <a:extLst>
              <a:ext uri="{FF2B5EF4-FFF2-40B4-BE49-F238E27FC236}">
                <a16:creationId xmlns:a16="http://schemas.microsoft.com/office/drawing/2014/main" id="{81014768-6E7B-263E-4C01-A0395FB76A34}"/>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1" name="Content Placeholder 10">
            <a:extLst>
              <a:ext uri="{FF2B5EF4-FFF2-40B4-BE49-F238E27FC236}">
                <a16:creationId xmlns:a16="http://schemas.microsoft.com/office/drawing/2014/main" id="{49D21B6A-EFBA-711D-6655-4E02872D3EA6}"/>
              </a:ext>
            </a:extLst>
          </p:cNvPr>
          <p:cNvSpPr>
            <a:spLocks noGrp="1"/>
          </p:cNvSpPr>
          <p:nvPr>
            <p:ph idx="1"/>
          </p:nvPr>
        </p:nvSpPr>
        <p:spPr>
          <a:xfrm>
            <a:off x="838199" y="1500160"/>
            <a:ext cx="11353801" cy="748882"/>
          </a:xfrm>
        </p:spPr>
        <p:txBody>
          <a:bodyPr>
            <a:normAutofit fontScale="92500"/>
          </a:bodyPr>
          <a:lstStyle/>
          <a:p>
            <a:pPr marL="0" indent="0">
              <a:buNone/>
            </a:pPr>
            <a:r>
              <a:rPr lang="en-US" dirty="0"/>
              <a:t>In a </a:t>
            </a:r>
            <a:r>
              <a:rPr lang="en-US" dirty="0" err="1"/>
              <a:t>WebSockets</a:t>
            </a:r>
            <a:r>
              <a:rPr lang="en-US" dirty="0"/>
              <a:t> session, client </a:t>
            </a:r>
            <a:r>
              <a:rPr lang="en-US" b="1" dirty="0"/>
              <a:t>or</a:t>
            </a:r>
            <a:r>
              <a:rPr lang="en-US" dirty="0"/>
              <a:t> server push messages (no response expected)</a:t>
            </a:r>
            <a:endParaRPr lang="en-US" b="1" dirty="0"/>
          </a:p>
        </p:txBody>
      </p:sp>
      <p:cxnSp>
        <p:nvCxnSpPr>
          <p:cNvPr id="13" name="Straight Arrow Connector 12">
            <a:extLst>
              <a:ext uri="{FF2B5EF4-FFF2-40B4-BE49-F238E27FC236}">
                <a16:creationId xmlns:a16="http://schemas.microsoft.com/office/drawing/2014/main" id="{53C3DEC7-1530-ECE4-515F-E4D7F34FF72A}"/>
              </a:ext>
            </a:extLst>
          </p:cNvPr>
          <p:cNvCxnSpPr/>
          <p:nvPr/>
        </p:nvCxnSpPr>
        <p:spPr>
          <a:xfrm flipH="1">
            <a:off x="2354094" y="2655651"/>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D407969-0594-0FED-C8DE-B22C0A572C09}"/>
              </a:ext>
            </a:extLst>
          </p:cNvPr>
          <p:cNvSpPr txBox="1"/>
          <p:nvPr/>
        </p:nvSpPr>
        <p:spPr>
          <a:xfrm>
            <a:off x="2541351" y="2188723"/>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I would like to join this chatroom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chatJoin</a:t>
            </a:r>
            <a:r>
              <a:rPr lang="en-US" sz="1000" dirty="0">
                <a:solidFill>
                  <a:schemeClr val="tx1"/>
                </a:solidFill>
                <a:latin typeface="Andale Mono" panose="020B0509000000000004" pitchFamily="49" charset="0"/>
              </a:rPr>
              <a:t>",{"auth":{"</a:t>
            </a:r>
            <a:r>
              <a:rPr lang="en-US" sz="1000" dirty="0" err="1">
                <a:solidFill>
                  <a:schemeClr val="tx1"/>
                </a:solidFill>
                <a:latin typeface="Andale Mono" panose="020B0509000000000004" pitchFamily="49" charset="0"/>
              </a:rPr>
              <a:t>username":"rob",”pass</a:t>
            </a:r>
            <a:r>
              <a:rPr lang="en-US" dirty="0">
                <a:solidFill>
                  <a:schemeClr val="tx1"/>
                </a:solidFill>
              </a:rPr>
              <a:t>…)</a:t>
            </a:r>
          </a:p>
          <a:p>
            <a:pPr algn="l">
              <a:lnSpc>
                <a:spcPct val="150000"/>
              </a:lnSpc>
            </a:pPr>
            <a:endParaRPr lang="en-US" dirty="0">
              <a:solidFill>
                <a:schemeClr val="tx1"/>
              </a:solidFill>
            </a:endParaRPr>
          </a:p>
        </p:txBody>
      </p:sp>
      <p:sp>
        <p:nvSpPr>
          <p:cNvPr id="21" name="TextBox 20">
            <a:extLst>
              <a:ext uri="{FF2B5EF4-FFF2-40B4-BE49-F238E27FC236}">
                <a16:creationId xmlns:a16="http://schemas.microsoft.com/office/drawing/2014/main" id="{7EC59F73-03BD-9E17-36CE-068FB825A433}"/>
              </a:ext>
            </a:extLst>
          </p:cNvPr>
          <p:cNvSpPr txBox="1"/>
          <p:nvPr/>
        </p:nvSpPr>
        <p:spPr>
          <a:xfrm>
            <a:off x="2541351" y="3380846"/>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endParaRPr lang="en-US" dirty="0">
              <a:solidFill>
                <a:schemeClr val="tx1"/>
              </a:solidFill>
            </a:endParaRPr>
          </a:p>
          <a:p>
            <a:pPr algn="l">
              <a:lnSpc>
                <a:spcPct val="150000"/>
              </a:lnSpc>
            </a:pPr>
            <a:r>
              <a:rPr lang="en-US" dirty="0">
                <a:solidFill>
                  <a:schemeClr val="tx1"/>
                </a:solidFill>
              </a:rPr>
              <a:t>hey someone joined chat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chatUserJoined</a:t>
            </a:r>
            <a:r>
              <a:rPr lang="en-US" sz="1000" dirty="0">
                <a:solidFill>
                  <a:schemeClr val="tx1"/>
                </a:solidFill>
                <a:latin typeface="Andale Mono" panose="020B0509000000000004" pitchFamily="49" charset="0"/>
              </a:rPr>
              <a:t>",{"user":{"username":”</a:t>
            </a:r>
            <a:r>
              <a:rPr lang="en-US" sz="1000" dirty="0" err="1">
                <a:solidFill>
                  <a:schemeClr val="tx1"/>
                </a:solidFill>
                <a:latin typeface="Andale Mono" panose="020B0509000000000004" pitchFamily="49" charset="0"/>
              </a:rPr>
              <a:t>tim</a:t>
            </a:r>
            <a:r>
              <a:rPr lang="en-US" sz="1000" dirty="0">
                <a:solidFill>
                  <a:schemeClr val="tx1"/>
                </a:solidFill>
                <a:latin typeface="Andale Mono" panose="020B0509000000000004" pitchFamily="49" charset="0"/>
              </a:rPr>
              <a:t>”, “</a:t>
            </a:r>
            <a:r>
              <a:rPr lang="en-US" sz="1000" dirty="0" err="1">
                <a:solidFill>
                  <a:schemeClr val="tx1"/>
                </a:solidFill>
                <a:latin typeface="Andale Mono" panose="020B0509000000000004" pitchFamily="49" charset="0"/>
              </a:rPr>
              <a:t>display”:”T</a:t>
            </a:r>
            <a:r>
              <a:rPr lang="en-US" dirty="0">
                <a:solidFill>
                  <a:schemeClr val="tx1"/>
                </a:solidFill>
              </a:rPr>
              <a:t>…)</a:t>
            </a:r>
          </a:p>
        </p:txBody>
      </p:sp>
      <p:cxnSp>
        <p:nvCxnSpPr>
          <p:cNvPr id="22" name="Straight Arrow Connector 21">
            <a:extLst>
              <a:ext uri="{FF2B5EF4-FFF2-40B4-BE49-F238E27FC236}">
                <a16:creationId xmlns:a16="http://schemas.microsoft.com/office/drawing/2014/main" id="{A947A3C0-7662-A6F6-5A63-69D0C1F164F2}"/>
              </a:ext>
            </a:extLst>
          </p:cNvPr>
          <p:cNvCxnSpPr/>
          <p:nvPr/>
        </p:nvCxnSpPr>
        <p:spPr>
          <a:xfrm flipH="1">
            <a:off x="2354094" y="394180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3279808-B9E7-D5C8-3EAB-920625C63D5B}"/>
              </a:ext>
            </a:extLst>
          </p:cNvPr>
          <p:cNvSpPr txBox="1"/>
          <p:nvPr/>
        </p:nvSpPr>
        <p:spPr>
          <a:xfrm>
            <a:off x="2541351" y="4698065"/>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endParaRPr lang="en-US" dirty="0">
              <a:solidFill>
                <a:schemeClr val="tx1"/>
              </a:solidFill>
            </a:endParaRPr>
          </a:p>
          <a:p>
            <a:pPr algn="l">
              <a:lnSpc>
                <a:spcPct val="150000"/>
              </a:lnSpc>
            </a:pPr>
            <a:r>
              <a:rPr lang="en-US" dirty="0">
                <a:solidFill>
                  <a:schemeClr val="tx1"/>
                </a:solidFill>
              </a:rPr>
              <a:t>hey someone joined chat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chatUserJoined</a:t>
            </a:r>
            <a:r>
              <a:rPr lang="en-US" sz="1000" dirty="0">
                <a:solidFill>
                  <a:schemeClr val="tx1"/>
                </a:solidFill>
                <a:latin typeface="Andale Mono" panose="020B0509000000000004" pitchFamily="49" charset="0"/>
              </a:rPr>
              <a:t>",{"user":{"username":”</a:t>
            </a:r>
            <a:r>
              <a:rPr lang="en-US" sz="1000" dirty="0" err="1">
                <a:solidFill>
                  <a:schemeClr val="tx1"/>
                </a:solidFill>
                <a:latin typeface="Andale Mono" panose="020B0509000000000004" pitchFamily="49" charset="0"/>
              </a:rPr>
              <a:t>bo</a:t>
            </a:r>
            <a:r>
              <a:rPr lang="en-US" sz="1000" dirty="0">
                <a:solidFill>
                  <a:schemeClr val="tx1"/>
                </a:solidFill>
                <a:latin typeface="Andale Mono" panose="020B0509000000000004" pitchFamily="49" charset="0"/>
              </a:rPr>
              <a:t>”, “</a:t>
            </a:r>
            <a:r>
              <a:rPr lang="en-US" sz="1000" dirty="0" err="1">
                <a:solidFill>
                  <a:schemeClr val="tx1"/>
                </a:solidFill>
                <a:latin typeface="Andale Mono" panose="020B0509000000000004" pitchFamily="49" charset="0"/>
              </a:rPr>
              <a:t>display”:”Ro</a:t>
            </a:r>
            <a:r>
              <a:rPr lang="en-US" dirty="0">
                <a:solidFill>
                  <a:schemeClr val="tx1"/>
                </a:solidFill>
              </a:rPr>
              <a:t>…)</a:t>
            </a:r>
          </a:p>
        </p:txBody>
      </p:sp>
      <p:cxnSp>
        <p:nvCxnSpPr>
          <p:cNvPr id="27" name="Straight Arrow Connector 26">
            <a:extLst>
              <a:ext uri="{FF2B5EF4-FFF2-40B4-BE49-F238E27FC236}">
                <a16:creationId xmlns:a16="http://schemas.microsoft.com/office/drawing/2014/main" id="{94B04D26-B95C-4D6F-F0F9-C5938562C755}"/>
              </a:ext>
            </a:extLst>
          </p:cNvPr>
          <p:cNvCxnSpPr/>
          <p:nvPr/>
        </p:nvCxnSpPr>
        <p:spPr>
          <a:xfrm flipH="1">
            <a:off x="2354094" y="5259025"/>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F5AAB2E-665F-5FE4-DB75-C5FD98D15C11}"/>
              </a:ext>
            </a:extLst>
          </p:cNvPr>
          <p:cNvSpPr txBox="1"/>
          <p:nvPr/>
        </p:nvSpPr>
        <p:spPr>
          <a:xfrm>
            <a:off x="2541351" y="2514600"/>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endParaRPr lang="en-US" dirty="0">
              <a:solidFill>
                <a:schemeClr val="tx1"/>
              </a:solidFill>
            </a:endParaRPr>
          </a:p>
          <a:p>
            <a:pPr algn="l">
              <a:lnSpc>
                <a:spcPct val="150000"/>
              </a:lnSpc>
            </a:pPr>
            <a:r>
              <a:rPr lang="en-US" dirty="0" err="1">
                <a:solidFill>
                  <a:schemeClr val="tx1"/>
                </a:solidFill>
              </a:rPr>
              <a:t>i</a:t>
            </a:r>
            <a:r>
              <a:rPr lang="en-US" dirty="0">
                <a:solidFill>
                  <a:schemeClr val="tx1"/>
                </a:solidFill>
              </a:rPr>
              <a:t> got u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chatJoined</a:t>
            </a:r>
            <a:r>
              <a:rPr lang="en-US" sz="1000" dirty="0">
                <a:solidFill>
                  <a:schemeClr val="tx1"/>
                </a:solidFill>
                <a:latin typeface="Andale Mono" panose="020B0509000000000004" pitchFamily="49" charset="0"/>
              </a:rPr>
              <a:t>",{"_id":"68112e17c5df6e25e2c0a2c7","messages":[{"_id":"68136f9ac5df</a:t>
            </a:r>
            <a:r>
              <a:rPr lang="en-US" dirty="0">
                <a:solidFill>
                  <a:schemeClr val="tx1"/>
                </a:solidFill>
              </a:rPr>
              <a:t>…)</a:t>
            </a:r>
          </a:p>
        </p:txBody>
      </p:sp>
      <p:cxnSp>
        <p:nvCxnSpPr>
          <p:cNvPr id="31" name="Straight Arrow Connector 30">
            <a:extLst>
              <a:ext uri="{FF2B5EF4-FFF2-40B4-BE49-F238E27FC236}">
                <a16:creationId xmlns:a16="http://schemas.microsoft.com/office/drawing/2014/main" id="{A81A1CCC-AD13-B94B-E70B-DD179FDBF727}"/>
              </a:ext>
            </a:extLst>
          </p:cNvPr>
          <p:cNvCxnSpPr/>
          <p:nvPr/>
        </p:nvCxnSpPr>
        <p:spPr>
          <a:xfrm flipH="1">
            <a:off x="2354094" y="3075560"/>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9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BBACA-EEB0-1547-25B5-6DAAB9E35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7457F-E32F-DC19-2230-8103C36A50F1}"/>
              </a:ext>
            </a:extLst>
          </p:cNvPr>
          <p:cNvSpPr>
            <a:spLocks noGrp="1"/>
          </p:cNvSpPr>
          <p:nvPr>
            <p:ph type="title"/>
          </p:nvPr>
        </p:nvSpPr>
        <p:spPr/>
        <p:txBody>
          <a:bodyPr/>
          <a:lstStyle/>
          <a:p>
            <a:r>
              <a:rPr lang="en-US" dirty="0" err="1"/>
              <a:t>WebSockets</a:t>
            </a:r>
            <a:r>
              <a:rPr lang="en-US" dirty="0"/>
              <a:t> is is Good for Event-Driven Design Patterns</a:t>
            </a:r>
          </a:p>
        </p:txBody>
      </p:sp>
      <p:sp>
        <p:nvSpPr>
          <p:cNvPr id="4" name="Slide Number Placeholder 3">
            <a:extLst>
              <a:ext uri="{FF2B5EF4-FFF2-40B4-BE49-F238E27FC236}">
                <a16:creationId xmlns:a16="http://schemas.microsoft.com/office/drawing/2014/main" id="{6DAD2591-5140-2C9C-AF91-663EFED0F175}"/>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11" name="Content Placeholder 10">
            <a:extLst>
              <a:ext uri="{FF2B5EF4-FFF2-40B4-BE49-F238E27FC236}">
                <a16:creationId xmlns:a16="http://schemas.microsoft.com/office/drawing/2014/main" id="{105D3DDD-C38E-69D9-06E6-EB9F13028903}"/>
              </a:ext>
            </a:extLst>
          </p:cNvPr>
          <p:cNvSpPr>
            <a:spLocks noGrp="1"/>
          </p:cNvSpPr>
          <p:nvPr>
            <p:ph idx="1"/>
          </p:nvPr>
        </p:nvSpPr>
        <p:spPr>
          <a:xfrm>
            <a:off x="838199" y="1500160"/>
            <a:ext cx="5055825" cy="4118442"/>
          </a:xfrm>
        </p:spPr>
        <p:txBody>
          <a:bodyPr>
            <a:normAutofit/>
          </a:bodyPr>
          <a:lstStyle/>
          <a:p>
            <a:r>
              <a:rPr lang="en-US" dirty="0"/>
              <a:t>A chat message is an “event”</a:t>
            </a:r>
            <a:br>
              <a:rPr lang="en-US" dirty="0"/>
            </a:br>
            <a:r>
              <a:rPr lang="en-US" dirty="0"/>
              <a:t>that the server wants everyone to know about.</a:t>
            </a:r>
          </a:p>
          <a:p>
            <a:r>
              <a:rPr lang="en-US" dirty="0"/>
              <a:t>The web server is a </a:t>
            </a:r>
            <a:r>
              <a:rPr lang="en-US" i="1" dirty="0"/>
              <a:t>centralized</a:t>
            </a:r>
            <a:r>
              <a:rPr lang="en-US" dirty="0"/>
              <a:t> point that allows distributed clients to talk to each other.</a:t>
            </a:r>
          </a:p>
          <a:p>
            <a:pPr lvl="1"/>
            <a:r>
              <a:rPr lang="en-US" dirty="0"/>
              <a:t>Centralization is a cheat code for making distributed systems manageable</a:t>
            </a:r>
          </a:p>
          <a:p>
            <a:pPr marL="0" indent="0">
              <a:buNone/>
            </a:pPr>
            <a:endParaRPr lang="en-US" dirty="0"/>
          </a:p>
        </p:txBody>
      </p:sp>
      <p:pic>
        <p:nvPicPr>
          <p:cNvPr id="3" name="Picture 2" descr="A diagram of a server&#10;&#10;Description automatically generated">
            <a:extLst>
              <a:ext uri="{FF2B5EF4-FFF2-40B4-BE49-F238E27FC236}">
                <a16:creationId xmlns:a16="http://schemas.microsoft.com/office/drawing/2014/main" id="{B49123BB-1D8E-1261-4230-3AFCF9BEFB48}"/>
              </a:ext>
            </a:extLst>
          </p:cNvPr>
          <p:cNvPicPr>
            <a:picLocks noChangeAspect="1"/>
          </p:cNvPicPr>
          <p:nvPr/>
        </p:nvPicPr>
        <p:blipFill rotWithShape="1">
          <a:blip r:embed="rId3">
            <a:extLst>
              <a:ext uri="{28A0092B-C50C-407E-A947-70E740481C1C}">
                <a14:useLocalDpi xmlns:a14="http://schemas.microsoft.com/office/drawing/2010/main" val="0"/>
              </a:ext>
            </a:extLst>
          </a:blip>
          <a:srcRect t="18888" b="18997"/>
          <a:stretch/>
        </p:blipFill>
        <p:spPr>
          <a:xfrm>
            <a:off x="6026726" y="1835972"/>
            <a:ext cx="6165274" cy="3938972"/>
          </a:xfrm>
          <a:prstGeom prst="rect">
            <a:avLst/>
          </a:prstGeom>
        </p:spPr>
      </p:pic>
    </p:spTree>
    <p:extLst>
      <p:ext uri="{BB962C8B-B14F-4D97-AF65-F5344CB8AC3E}">
        <p14:creationId xmlns:p14="http://schemas.microsoft.com/office/powerpoint/2010/main" val="304421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8354F-412A-030F-C76F-0F97BC064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C8ED9-D34E-88F1-87EC-48CC9ECAB8FC}"/>
              </a:ext>
            </a:extLst>
          </p:cNvPr>
          <p:cNvSpPr>
            <a:spLocks noGrp="1"/>
          </p:cNvSpPr>
          <p:nvPr>
            <p:ph type="title"/>
          </p:nvPr>
        </p:nvSpPr>
        <p:spPr/>
        <p:txBody>
          <a:bodyPr>
            <a:normAutofit/>
          </a:bodyPr>
          <a:lstStyle/>
          <a:p>
            <a:r>
              <a:rPr lang="en-US" dirty="0"/>
              <a:t>Application Layer Abstractions: </a:t>
            </a:r>
            <a:br>
              <a:rPr lang="en-US" dirty="0"/>
            </a:br>
            <a:r>
              <a:rPr lang="en-US" dirty="0"/>
              <a:t>HTTP Endpoints versus </a:t>
            </a:r>
            <a:r>
              <a:rPr lang="en-US" dirty="0" err="1"/>
              <a:t>WebSockets</a:t>
            </a:r>
            <a:endParaRPr lang="en-US" sz="3600" dirty="0"/>
          </a:p>
        </p:txBody>
      </p:sp>
      <p:sp>
        <p:nvSpPr>
          <p:cNvPr id="4" name="Slide Number Placeholder 3">
            <a:extLst>
              <a:ext uri="{FF2B5EF4-FFF2-40B4-BE49-F238E27FC236}">
                <a16:creationId xmlns:a16="http://schemas.microsoft.com/office/drawing/2014/main" id="{09997BA6-9443-4C57-6ADB-B5FCB90C96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15AAAA-6500-1A5D-3B11-BEDE945B993D}"/>
              </a:ext>
            </a:extLst>
          </p:cNvPr>
          <p:cNvSpPr txBox="1"/>
          <p:nvPr/>
        </p:nvSpPr>
        <p:spPr>
          <a:xfrm>
            <a:off x="838200" y="1630959"/>
            <a:ext cx="3969830"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HTTP </a:t>
            </a:r>
            <a:br>
              <a:rPr lang="en-US" sz="4000" b="1" dirty="0">
                <a:solidFill>
                  <a:schemeClr val="tx1"/>
                </a:solidFill>
              </a:rPr>
            </a:br>
            <a:r>
              <a:rPr lang="en-US" sz="2400" b="1" i="1" dirty="0">
                <a:solidFill>
                  <a:schemeClr val="tx1"/>
                </a:solidFill>
              </a:rPr>
              <a:t>(one-way, client initiates)</a:t>
            </a:r>
          </a:p>
        </p:txBody>
      </p:sp>
      <p:sp>
        <p:nvSpPr>
          <p:cNvPr id="5" name="TextBox 4">
            <a:extLst>
              <a:ext uri="{FF2B5EF4-FFF2-40B4-BE49-F238E27FC236}">
                <a16:creationId xmlns:a16="http://schemas.microsoft.com/office/drawing/2014/main" id="{FE85E896-3761-E052-A7AB-7A56FBC10211}"/>
              </a:ext>
            </a:extLst>
          </p:cNvPr>
          <p:cNvSpPr txBox="1"/>
          <p:nvPr/>
        </p:nvSpPr>
        <p:spPr>
          <a:xfrm>
            <a:off x="6445409" y="1630959"/>
            <a:ext cx="5375679"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b="1">
                <a:solidFill>
                  <a:schemeClr val="tx1"/>
                </a:solidFill>
              </a:rPr>
              <a:t>Web Sockets</a:t>
            </a:r>
            <a:br>
              <a:rPr lang="en-US" sz="4000" b="1" dirty="0">
                <a:solidFill>
                  <a:schemeClr val="tx1"/>
                </a:solidFill>
              </a:rPr>
            </a:br>
            <a:r>
              <a:rPr lang="en-US" sz="2400" b="1" i="1" dirty="0">
                <a:solidFill>
                  <a:schemeClr val="tx1"/>
                </a:solidFill>
              </a:rPr>
              <a:t>(two-way after client opens socket)</a:t>
            </a:r>
            <a:endParaRPr lang="en-US" sz="2400" b="1" dirty="0">
              <a:solidFill>
                <a:schemeClr val="tx1"/>
              </a:solidFill>
            </a:endParaRPr>
          </a:p>
        </p:txBody>
      </p:sp>
      <p:cxnSp>
        <p:nvCxnSpPr>
          <p:cNvPr id="10" name="Straight Connector 9">
            <a:extLst>
              <a:ext uri="{FF2B5EF4-FFF2-40B4-BE49-F238E27FC236}">
                <a16:creationId xmlns:a16="http://schemas.microsoft.com/office/drawing/2014/main" id="{52EB4B98-D004-A376-0DCF-0AFDEA024117}"/>
              </a:ext>
            </a:extLst>
          </p:cNvPr>
          <p:cNvCxnSpPr/>
          <p:nvPr/>
        </p:nvCxnSpPr>
        <p:spPr>
          <a:xfrm>
            <a:off x="5832596" y="1674415"/>
            <a:ext cx="0" cy="504706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pic>
        <p:nvPicPr>
          <p:cNvPr id="14" name="Content Placeholder 7" descr="A diagram of a connection&#10;&#10;Description automatically generated">
            <a:extLst>
              <a:ext uri="{FF2B5EF4-FFF2-40B4-BE49-F238E27FC236}">
                <a16:creationId xmlns:a16="http://schemas.microsoft.com/office/drawing/2014/main" id="{1DD90867-CB8B-CED8-FF09-CA87EB02782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0" y="2690916"/>
            <a:ext cx="5832592" cy="3847996"/>
          </a:xfrm>
        </p:spPr>
      </p:pic>
      <p:pic>
        <p:nvPicPr>
          <p:cNvPr id="15" name="Picture 14" descr="A diagram of a server&#10;&#10;Description automatically generated">
            <a:extLst>
              <a:ext uri="{FF2B5EF4-FFF2-40B4-BE49-F238E27FC236}">
                <a16:creationId xmlns:a16="http://schemas.microsoft.com/office/drawing/2014/main" id="{0E1E94F6-1CEF-A466-AA2E-722573BF2E82}"/>
              </a:ext>
            </a:extLst>
          </p:cNvPr>
          <p:cNvPicPr>
            <a:picLocks noChangeAspect="1"/>
          </p:cNvPicPr>
          <p:nvPr/>
        </p:nvPicPr>
        <p:blipFill rotWithShape="1">
          <a:blip r:embed="rId4">
            <a:extLst>
              <a:ext uri="{28A0092B-C50C-407E-A947-70E740481C1C}">
                <a14:useLocalDpi xmlns:a14="http://schemas.microsoft.com/office/drawing/2010/main" val="0"/>
              </a:ext>
            </a:extLst>
          </a:blip>
          <a:srcRect t="18888" b="18997"/>
          <a:stretch/>
        </p:blipFill>
        <p:spPr>
          <a:xfrm>
            <a:off x="6006113" y="2599940"/>
            <a:ext cx="6165274" cy="3938972"/>
          </a:xfrm>
          <a:prstGeom prst="rect">
            <a:avLst/>
          </a:prstGeom>
        </p:spPr>
      </p:pic>
    </p:spTree>
    <p:extLst>
      <p:ext uri="{BB962C8B-B14F-4D97-AF65-F5344CB8AC3E}">
        <p14:creationId xmlns:p14="http://schemas.microsoft.com/office/powerpoint/2010/main" val="376732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741D-4570-60C0-0F65-A09F78EB1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E9756-5DC5-3276-CE49-37738EF2B88F}"/>
              </a:ext>
            </a:extLst>
          </p:cNvPr>
          <p:cNvSpPr>
            <a:spLocks noGrp="1"/>
          </p:cNvSpPr>
          <p:nvPr>
            <p:ph type="title"/>
          </p:nvPr>
        </p:nvSpPr>
        <p:spPr/>
        <p:txBody>
          <a:bodyPr/>
          <a:lstStyle/>
          <a:p>
            <a:r>
              <a:rPr lang="en-US" dirty="0"/>
              <a:t>HTTP Requests in Express</a:t>
            </a:r>
          </a:p>
        </p:txBody>
      </p:sp>
      <p:sp>
        <p:nvSpPr>
          <p:cNvPr id="4" name="Slide Number Placeholder 3">
            <a:extLst>
              <a:ext uri="{FF2B5EF4-FFF2-40B4-BE49-F238E27FC236}">
                <a16:creationId xmlns:a16="http://schemas.microsoft.com/office/drawing/2014/main" id="{5F794DB3-7E1A-78D6-5D77-347A13B07BBF}"/>
              </a:ext>
            </a:extLst>
          </p:cNvPr>
          <p:cNvSpPr>
            <a:spLocks noGrp="1"/>
          </p:cNvSpPr>
          <p:nvPr>
            <p:ph type="sldNum" sz="quarter" idx="12"/>
          </p:nvPr>
        </p:nvSpPr>
        <p:spPr/>
        <p:txBody>
          <a:bodyPr/>
          <a:lstStyle/>
          <a:p>
            <a:fld id="{20F37917-FD3A-4669-9018-DA04BCDD3D75}" type="slidenum">
              <a:rPr lang="en-US" smtClean="0"/>
              <a:t>14</a:t>
            </a:fld>
            <a:endParaRPr lang="en-US" dirty="0"/>
          </a:p>
        </p:txBody>
      </p:sp>
      <p:sp>
        <p:nvSpPr>
          <p:cNvPr id="6" name="TextBox 5">
            <a:extLst>
              <a:ext uri="{FF2B5EF4-FFF2-40B4-BE49-F238E27FC236}">
                <a16:creationId xmlns:a16="http://schemas.microsoft.com/office/drawing/2014/main" id="{6B84A6D6-9FA4-E449-1BCA-FEEC7B9B56A6}"/>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FFBCA564-3ADC-3103-C229-4A5A993DEA48}"/>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11" name="Content Placeholder 10">
            <a:extLst>
              <a:ext uri="{FF2B5EF4-FFF2-40B4-BE49-F238E27FC236}">
                <a16:creationId xmlns:a16="http://schemas.microsoft.com/office/drawing/2014/main" id="{A0CF475F-C2B2-3B70-8921-AA80292EF3D0}"/>
              </a:ext>
            </a:extLst>
          </p:cNvPr>
          <p:cNvSpPr>
            <a:spLocks noGrp="1"/>
          </p:cNvSpPr>
          <p:nvPr>
            <p:ph idx="1"/>
          </p:nvPr>
        </p:nvSpPr>
        <p:spPr>
          <a:xfrm>
            <a:off x="838199" y="1500160"/>
            <a:ext cx="10037323" cy="748882"/>
          </a:xfrm>
        </p:spPr>
        <p:txBody>
          <a:bodyPr/>
          <a:lstStyle/>
          <a:p>
            <a:pPr marL="0" indent="0">
              <a:buNone/>
            </a:pPr>
            <a:r>
              <a:rPr lang="en-US" dirty="0"/>
              <a:t>How implementing an HTTP response looks for an Express server</a:t>
            </a:r>
          </a:p>
        </p:txBody>
      </p:sp>
      <p:cxnSp>
        <p:nvCxnSpPr>
          <p:cNvPr id="23" name="Straight Arrow Connector 22">
            <a:extLst>
              <a:ext uri="{FF2B5EF4-FFF2-40B4-BE49-F238E27FC236}">
                <a16:creationId xmlns:a16="http://schemas.microsoft.com/office/drawing/2014/main" id="{921189EA-BAC4-D2FA-2DB4-DD3AB179510C}"/>
              </a:ext>
            </a:extLst>
          </p:cNvPr>
          <p:cNvCxnSpPr/>
          <p:nvPr/>
        </p:nvCxnSpPr>
        <p:spPr>
          <a:xfrm flipH="1">
            <a:off x="2354094" y="2794153"/>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4724BB2-560C-0893-55B9-48B962BECC41}"/>
              </a:ext>
            </a:extLst>
          </p:cNvPr>
          <p:cNvSpPr txBox="1"/>
          <p:nvPr/>
        </p:nvSpPr>
        <p:spPr>
          <a:xfrm>
            <a:off x="2541351" y="2327225"/>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POST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api</a:t>
            </a:r>
            <a:r>
              <a:rPr lang="en-US" dirty="0">
                <a:solidFill>
                  <a:schemeClr val="accent1"/>
                </a:solidFill>
                <a:latin typeface="Andale Mono" panose="020B0509000000000004" pitchFamily="49" charset="0"/>
              </a:rPr>
              <a:t>/user/login</a:t>
            </a:r>
            <a:r>
              <a:rPr lang="en-US" dirty="0">
                <a:solidFill>
                  <a:schemeClr val="tx1"/>
                </a:solidFill>
              </a:rPr>
              <a:t>, payload </a:t>
            </a:r>
            <a:r>
              <a:rPr lang="en-US" sz="1000" dirty="0">
                <a:solidFill>
                  <a:schemeClr val="tx1"/>
                </a:solidFill>
                <a:latin typeface="Andale Mono" panose="020B0509000000000004" pitchFamily="49" charset="0"/>
              </a:rPr>
              <a:t>{"username":"user1","password":”password"}</a:t>
            </a:r>
            <a:endParaRPr lang="en-US" dirty="0">
              <a:solidFill>
                <a:schemeClr val="tx1"/>
              </a:solidFill>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error":"Invalid</a:t>
            </a:r>
            <a:r>
              <a:rPr lang="en-US" sz="1000" dirty="0">
                <a:solidFill>
                  <a:schemeClr val="tx1"/>
                </a:solidFill>
                <a:latin typeface="Andale Mono" panose="020B0509000000000004" pitchFamily="49" charset="0"/>
              </a:rPr>
              <a:t> username or password"}</a:t>
            </a:r>
            <a:r>
              <a:rPr lang="en-US" dirty="0">
                <a:solidFill>
                  <a:schemeClr val="tx1"/>
                </a:solidFill>
              </a:rPr>
              <a:t>)</a:t>
            </a:r>
          </a:p>
        </p:txBody>
      </p:sp>
      <p:cxnSp>
        <p:nvCxnSpPr>
          <p:cNvPr id="25" name="Straight Arrow Connector 24">
            <a:extLst>
              <a:ext uri="{FF2B5EF4-FFF2-40B4-BE49-F238E27FC236}">
                <a16:creationId xmlns:a16="http://schemas.microsoft.com/office/drawing/2014/main" id="{32929D51-D809-B7B9-D548-3C6400246A23}"/>
              </a:ext>
            </a:extLst>
          </p:cNvPr>
          <p:cNvCxnSpPr/>
          <p:nvPr/>
        </p:nvCxnSpPr>
        <p:spPr>
          <a:xfrm flipH="1">
            <a:off x="2354094" y="2888185"/>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6155890-E33D-18F5-43D0-B583350776DA}"/>
              </a:ext>
            </a:extLst>
          </p:cNvPr>
          <p:cNvSpPr/>
          <p:nvPr/>
        </p:nvSpPr>
        <p:spPr>
          <a:xfrm>
            <a:off x="9766570" y="2327226"/>
            <a:ext cx="1587230" cy="9144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p:txBody>
      </p:sp>
      <p:sp>
        <p:nvSpPr>
          <p:cNvPr id="31" name="TextBox 30">
            <a:extLst>
              <a:ext uri="{FF2B5EF4-FFF2-40B4-BE49-F238E27FC236}">
                <a16:creationId xmlns:a16="http://schemas.microsoft.com/office/drawing/2014/main" id="{B2BD5420-F64F-95CA-69B6-34B5F739B1D7}"/>
              </a:ext>
            </a:extLst>
          </p:cNvPr>
          <p:cNvSpPr txBox="1"/>
          <p:nvPr/>
        </p:nvSpPr>
        <p:spPr>
          <a:xfrm>
            <a:off x="2324913" y="3391550"/>
            <a:ext cx="8861896" cy="359547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600" b="0" dirty="0">
                <a:solidFill>
                  <a:srgbClr val="AF00DB"/>
                </a:solidFill>
                <a:effectLst/>
                <a:latin typeface="Consolas" panose="020B0609020204030204" pitchFamily="49" charset="0"/>
                <a:cs typeface="Consolas" panose="020B0609020204030204" pitchFamily="49" charset="0"/>
              </a:rPr>
              <a:t>import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F00DB"/>
                </a:solidFill>
                <a:effectLst/>
                <a:latin typeface="Consolas" panose="020B0609020204030204" pitchFamily="49" charset="0"/>
                <a:cs typeface="Consolas" panose="020B0609020204030204" pitchFamily="49" charset="0"/>
              </a:rPr>
              <a:t>from</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endParaRPr lang="en-US" sz="1600" b="0" dirty="0">
              <a:solidFill>
                <a:srgbClr val="3B3B3B"/>
              </a:solidFill>
              <a:effectLst/>
              <a:latin typeface="Consolas" panose="020B0609020204030204" pitchFamily="49" charset="0"/>
              <a:cs typeface="Consolas" panose="020B0609020204030204" pitchFamily="49" charset="0"/>
            </a:endParaRPr>
          </a:p>
          <a:p>
            <a:pPr>
              <a:lnSpc>
                <a:spcPct val="110000"/>
              </a:lnSpc>
            </a:pPr>
            <a:r>
              <a:rPr lang="en-US" sz="1600" b="0" dirty="0">
                <a:solidFill>
                  <a:srgbClr val="0000FF"/>
                </a:solidFill>
                <a:effectLst/>
                <a:latin typeface="Consolas" panose="020B0609020204030204" pitchFamily="49" charset="0"/>
                <a:cs typeface="Consolas" panose="020B0609020204030204" pitchFamily="49" charset="0"/>
              </a:rPr>
              <a:t>let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numLogins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98658"/>
                </a:solidFill>
                <a:effectLst/>
                <a:latin typeface="Consolas" panose="020B0609020204030204" pitchFamily="49" charset="0"/>
                <a:cs typeface="Consolas" panose="020B0609020204030204" pitchFamily="49" charset="0"/>
              </a:rPr>
              <a:t>0</a:t>
            </a:r>
            <a:r>
              <a:rPr lang="en-US" sz="1600" b="0" dirty="0">
                <a:solidFill>
                  <a:srgbClr val="3B3B3B"/>
                </a:solidFill>
                <a:effectLst/>
                <a:latin typeface="Consolas" panose="020B0609020204030204" pitchFamily="49" charset="0"/>
                <a:cs typeface="Consolas" panose="020B0609020204030204" pitchFamily="49" charset="0"/>
              </a:rPr>
              <a:t>;</a:t>
            </a:r>
            <a:endParaRPr lang="en-US" sz="1600" b="0" dirty="0">
              <a:solidFill>
                <a:srgbClr val="AF00DB"/>
              </a:solidFill>
              <a:effectLst/>
              <a:latin typeface="Consolas" panose="020B0609020204030204" pitchFamily="49" charset="0"/>
              <a:cs typeface="Consolas" panose="020B0609020204030204" pitchFamily="49" charset="0"/>
            </a:endParaRPr>
          </a:p>
          <a:p>
            <a:pPr>
              <a:lnSpc>
                <a:spcPct val="110000"/>
              </a:lnSpc>
              <a:buNone/>
            </a:pPr>
            <a:r>
              <a:rPr lang="en-US" sz="1600" b="0" dirty="0">
                <a:solidFill>
                  <a:srgbClr val="0000FF"/>
                </a:solidFill>
                <a:effectLst/>
                <a:latin typeface="Consolas" panose="020B0609020204030204" pitchFamily="49" charset="0"/>
                <a:cs typeface="Consolas" panose="020B0609020204030204" pitchFamily="49" charset="0"/>
              </a:rPr>
              <a:t>const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app</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795E26"/>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use</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express</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json</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post</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err="1">
                <a:solidFill>
                  <a:srgbClr val="A31515"/>
                </a:solidFill>
                <a:effectLst/>
                <a:latin typeface="Consolas" panose="020B0609020204030204" pitchFamily="49" charset="0"/>
                <a:cs typeface="Consolas" panose="020B0609020204030204" pitchFamily="49" charset="0"/>
              </a:rPr>
              <a:t>api</a:t>
            </a:r>
            <a:r>
              <a:rPr lang="en-US" sz="1600" b="0" dirty="0">
                <a:solidFill>
                  <a:srgbClr val="A31515"/>
                </a:solidFill>
                <a:effectLst/>
                <a:latin typeface="Consolas" panose="020B0609020204030204" pitchFamily="49" charset="0"/>
                <a:cs typeface="Consolas" panose="020B0609020204030204" pitchFamily="49" charset="0"/>
              </a:rPr>
              <a:t>/user/login'</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request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response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FF"/>
                </a:solidFill>
                <a:effectLst/>
                <a:latin typeface="Consolas" panose="020B0609020204030204" pitchFamily="49" charset="0"/>
                <a:cs typeface="Consolas" panose="020B0609020204030204" pitchFamily="49" charset="0"/>
              </a:rPr>
              <a:t>=&gt;</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0000FF"/>
                </a:solidFill>
                <a:effectLst/>
                <a:latin typeface="Consolas" panose="020B0609020204030204" pitchFamily="49" charset="0"/>
                <a:cs typeface="Consolas" panose="020B0609020204030204" pitchFamily="49" charset="0"/>
              </a:rPr>
              <a:t>  const</a:t>
            </a:r>
            <a:r>
              <a:rPr lang="en-US" sz="1600" b="0" dirty="0">
                <a:solidFill>
                  <a:srgbClr val="3B3B3B"/>
                </a:solidFill>
                <a:effectLst/>
                <a:latin typeface="Consolas" panose="020B0609020204030204" pitchFamily="49" charset="0"/>
                <a:cs typeface="Consolas" panose="020B0609020204030204" pitchFamily="49" charset="0"/>
              </a:rPr>
              <a:t> { </a:t>
            </a:r>
            <a:r>
              <a:rPr lang="en-US" sz="1600" b="0" dirty="0">
                <a:solidFill>
                  <a:srgbClr val="0070C1"/>
                </a:solidFill>
                <a:effectLst/>
                <a:latin typeface="Consolas" panose="020B0609020204030204" pitchFamily="49" charset="0"/>
                <a:cs typeface="Consolas" panose="020B0609020204030204" pitchFamily="49" charset="0"/>
              </a:rPr>
              <a:t>username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password</a:t>
            </a:r>
            <a:r>
              <a:rPr lang="en-US" sz="1600" b="0" dirty="0">
                <a:solidFill>
                  <a:srgbClr val="3B3B3B"/>
                </a:solidFill>
                <a:effectLst/>
                <a:latin typeface="Consolas" panose="020B0609020204030204" pitchFamily="49" charset="0"/>
                <a:cs typeface="Consolas" panose="020B0609020204030204" pitchFamily="49" charset="0"/>
              </a:rPr>
              <a:t> }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request</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001080"/>
                </a:solidFill>
                <a:effectLst/>
                <a:latin typeface="Consolas" panose="020B0609020204030204" pitchFamily="49" charset="0"/>
                <a:cs typeface="Consolas" panose="020B0609020204030204" pitchFamily="49" charset="0"/>
              </a:rPr>
              <a:t>body</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a:solidFill>
                  <a:srgbClr val="AF00DB"/>
                </a:solidFill>
                <a:effectLst/>
                <a:latin typeface="Consolas" panose="020B0609020204030204" pitchFamily="49" charset="0"/>
                <a:cs typeface="Consolas" panose="020B0609020204030204" pitchFamily="49" charset="0"/>
              </a:rPr>
              <a:t>  if</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70C1"/>
                </a:solidFill>
                <a:effectLst/>
                <a:latin typeface="Consolas" panose="020B0609020204030204" pitchFamily="49" charset="0"/>
                <a:cs typeface="Consolas" panose="020B0609020204030204" pitchFamily="49" charset="0"/>
              </a:rPr>
              <a:t>username</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toLowerCase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'user1'</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&amp;&amp;</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password</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err="1">
                <a:solidFill>
                  <a:srgbClr val="A31515"/>
                </a:solidFill>
                <a:effectLst/>
                <a:latin typeface="Consolas" panose="020B0609020204030204" pitchFamily="49" charset="0"/>
                <a:cs typeface="Consolas" panose="020B0609020204030204" pitchFamily="49" charset="0"/>
              </a:rPr>
              <a:t>sekret</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pPr>
            <a:r>
              <a:rPr lang="en-US" sz="1600" b="0" dirty="0">
                <a:solidFill>
                  <a:srgbClr val="001080"/>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response</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send</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success: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FF"/>
                </a:solidFill>
                <a:effectLst/>
                <a:latin typeface="Consolas" panose="020B0609020204030204" pitchFamily="49" charset="0"/>
                <a:cs typeface="Consolas" panose="020B0609020204030204" pitchFamily="49" charset="0"/>
              </a:rPr>
              <a:t>true</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numLogins</a:t>
            </a:r>
            <a:r>
              <a:rPr lang="en-US" sz="1600" b="0" dirty="0">
                <a:solidFill>
                  <a:srgbClr val="00108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b="0" dirty="0" err="1">
                <a:solidFill>
                  <a:srgbClr val="001080"/>
                </a:solidFill>
                <a:effectLst/>
                <a:latin typeface="Consolas" panose="020B0609020204030204" pitchFamily="49" charset="0"/>
                <a:cs typeface="Consolas" panose="020B0609020204030204" pitchFamily="49" charset="0"/>
              </a:rPr>
              <a:t>numLogins</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3B3B3B"/>
                </a:solidFill>
                <a:effectLst/>
                <a:latin typeface="Consolas" panose="020B0609020204030204" pitchFamily="49" charset="0"/>
                <a:cs typeface="Consolas" panose="020B0609020204030204" pitchFamily="49" charset="0"/>
              </a:rPr>
              <a:t>  } </a:t>
            </a:r>
            <a:r>
              <a:rPr lang="en-US" sz="1600" b="0" dirty="0">
                <a:solidFill>
                  <a:srgbClr val="AF00DB"/>
                </a:solidFill>
                <a:effectLst/>
                <a:latin typeface="Consolas" panose="020B0609020204030204" pitchFamily="49" charset="0"/>
                <a:cs typeface="Consolas" panose="020B0609020204030204" pitchFamily="49" charset="0"/>
              </a:rPr>
              <a:t>else</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001080"/>
                </a:solidFill>
                <a:effectLst/>
                <a:latin typeface="Consolas" panose="020B0609020204030204" pitchFamily="49" charset="0"/>
                <a:cs typeface="Consolas" panose="020B0609020204030204" pitchFamily="49" charset="0"/>
              </a:rPr>
              <a:t>    </a:t>
            </a:r>
            <a:r>
              <a:rPr lang="en-US" sz="1600" b="0" dirty="0" err="1">
                <a:solidFill>
                  <a:srgbClr val="001080"/>
                </a:solidFill>
                <a:effectLst/>
                <a:latin typeface="Consolas" panose="020B0609020204030204" pitchFamily="49" charset="0"/>
                <a:cs typeface="Consolas" panose="020B0609020204030204" pitchFamily="49" charset="0"/>
              </a:rPr>
              <a:t>response</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send</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error:</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'Invalid username or password'</a:t>
            </a: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1600" b="0" dirty="0">
                <a:solidFill>
                  <a:srgbClr val="3B3B3B"/>
                </a:solidFill>
                <a:effectLst/>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1534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41773-7DF8-5671-E92C-30B65965D8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96E79B-817D-C749-60CD-CEDB2B633F78}"/>
              </a:ext>
            </a:extLst>
          </p:cNvPr>
          <p:cNvSpPr>
            <a:spLocks noGrp="1"/>
          </p:cNvSpPr>
          <p:nvPr>
            <p:ph type="title"/>
          </p:nvPr>
        </p:nvSpPr>
        <p:spPr/>
        <p:txBody>
          <a:bodyPr/>
          <a:lstStyle/>
          <a:p>
            <a:r>
              <a:rPr lang="en-US" dirty="0"/>
              <a:t>Three parts of a web server</a:t>
            </a:r>
          </a:p>
        </p:txBody>
      </p:sp>
      <p:sp>
        <p:nvSpPr>
          <p:cNvPr id="4" name="Content Placeholder 3">
            <a:extLst>
              <a:ext uri="{FF2B5EF4-FFF2-40B4-BE49-F238E27FC236}">
                <a16:creationId xmlns:a16="http://schemas.microsoft.com/office/drawing/2014/main" id="{252B3884-2878-77F1-D1EB-550B4A52B144}"/>
              </a:ext>
            </a:extLst>
          </p:cNvPr>
          <p:cNvSpPr>
            <a:spLocks noGrp="1"/>
          </p:cNvSpPr>
          <p:nvPr>
            <p:ph idx="1"/>
          </p:nvPr>
        </p:nvSpPr>
        <p:spPr>
          <a:xfrm>
            <a:off x="838200" y="1500159"/>
            <a:ext cx="10134598" cy="4978461"/>
          </a:xfrm>
        </p:spPr>
        <p:txBody>
          <a:bodyPr/>
          <a:lstStyle/>
          <a:p>
            <a:r>
              <a:rPr lang="en-US" dirty="0"/>
              <a:t>The Controller-Service-Repository design separates the server into three parts</a:t>
            </a:r>
          </a:p>
          <a:p>
            <a:pPr lvl="1"/>
            <a:r>
              <a:rPr lang="en-US" dirty="0"/>
              <a:t>The </a:t>
            </a:r>
            <a:r>
              <a:rPr lang="en-US" b="1" dirty="0"/>
              <a:t>controller</a:t>
            </a:r>
            <a:r>
              <a:rPr lang="en-US" dirty="0"/>
              <a:t> knows how we communicate with client, doesn’t know how we store data</a:t>
            </a:r>
          </a:p>
          <a:p>
            <a:pPr lvl="1"/>
            <a:r>
              <a:rPr lang="en-US" dirty="0"/>
              <a:t>The </a:t>
            </a:r>
            <a:r>
              <a:rPr lang="en-US" b="1" dirty="0"/>
              <a:t>service</a:t>
            </a:r>
            <a:r>
              <a:rPr lang="en-US" dirty="0"/>
              <a:t> doesn’t know how we connect to the client or store data, but does as much of the interesting work (“business logic”) as possible without knowing these things</a:t>
            </a:r>
          </a:p>
          <a:p>
            <a:pPr lvl="1"/>
            <a:r>
              <a:rPr lang="en-US" dirty="0"/>
              <a:t>The </a:t>
            </a:r>
            <a:r>
              <a:rPr lang="en-US" b="1" dirty="0"/>
              <a:t>repository</a:t>
            </a:r>
            <a:r>
              <a:rPr lang="en-US" dirty="0"/>
              <a:t> is the only part stores information long-term</a:t>
            </a:r>
          </a:p>
        </p:txBody>
      </p:sp>
      <p:sp>
        <p:nvSpPr>
          <p:cNvPr id="2" name="Rectangle 1">
            <a:extLst>
              <a:ext uri="{FF2B5EF4-FFF2-40B4-BE49-F238E27FC236}">
                <a16:creationId xmlns:a16="http://schemas.microsoft.com/office/drawing/2014/main" id="{6BAB9E65-92AF-C8DA-B6B5-84C4CFB22DC4}"/>
              </a:ext>
            </a:extLst>
          </p:cNvPr>
          <p:cNvSpPr/>
          <p:nvPr/>
        </p:nvSpPr>
        <p:spPr>
          <a:xfrm>
            <a:off x="8225117" y="5014527"/>
            <a:ext cx="1264023" cy="91440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Client</a:t>
            </a:r>
          </a:p>
        </p:txBody>
      </p:sp>
      <p:sp>
        <p:nvSpPr>
          <p:cNvPr id="5" name="Left-Right Arrow 4">
            <a:extLst>
              <a:ext uri="{FF2B5EF4-FFF2-40B4-BE49-F238E27FC236}">
                <a16:creationId xmlns:a16="http://schemas.microsoft.com/office/drawing/2014/main" id="{D6DE5956-DB7C-4B7A-5555-CC93897D015B}"/>
              </a:ext>
            </a:extLst>
          </p:cNvPr>
          <p:cNvSpPr/>
          <p:nvPr/>
        </p:nvSpPr>
        <p:spPr>
          <a:xfrm>
            <a:off x="9628091" y="5088486"/>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browser</a:t>
            </a:r>
          </a:p>
        </p:txBody>
      </p:sp>
      <p:sp>
        <p:nvSpPr>
          <p:cNvPr id="7" name="Left-Right Arrow 6">
            <a:extLst>
              <a:ext uri="{FF2B5EF4-FFF2-40B4-BE49-F238E27FC236}">
                <a16:creationId xmlns:a16="http://schemas.microsoft.com/office/drawing/2014/main" id="{C92AB0EC-C98C-CDF7-22F7-D4AE09913C93}"/>
              </a:ext>
            </a:extLst>
          </p:cNvPr>
          <p:cNvSpPr/>
          <p:nvPr/>
        </p:nvSpPr>
        <p:spPr>
          <a:xfrm>
            <a:off x="6741459" y="5075039"/>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internet</a:t>
            </a:r>
          </a:p>
        </p:txBody>
      </p:sp>
      <p:sp>
        <p:nvSpPr>
          <p:cNvPr id="8" name="Rectangle 7">
            <a:extLst>
              <a:ext uri="{FF2B5EF4-FFF2-40B4-BE49-F238E27FC236}">
                <a16:creationId xmlns:a16="http://schemas.microsoft.com/office/drawing/2014/main" id="{4F7B31C5-AAF8-080C-BF72-8956058E2A25}"/>
              </a:ext>
            </a:extLst>
          </p:cNvPr>
          <p:cNvSpPr/>
          <p:nvPr/>
        </p:nvSpPr>
        <p:spPr>
          <a:xfrm>
            <a:off x="5338485"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Controller</a:t>
            </a:r>
          </a:p>
        </p:txBody>
      </p:sp>
      <p:sp>
        <p:nvSpPr>
          <p:cNvPr id="9" name="Left-Right Arrow 8">
            <a:extLst>
              <a:ext uri="{FF2B5EF4-FFF2-40B4-BE49-F238E27FC236}">
                <a16:creationId xmlns:a16="http://schemas.microsoft.com/office/drawing/2014/main" id="{8AB3067F-CA0C-58A2-9654-F195E8D206DF}"/>
              </a:ext>
            </a:extLst>
          </p:cNvPr>
          <p:cNvSpPr/>
          <p:nvPr/>
        </p:nvSpPr>
        <p:spPr>
          <a:xfrm>
            <a:off x="4141694" y="5088486"/>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0" name="Rectangle 9">
            <a:extLst>
              <a:ext uri="{FF2B5EF4-FFF2-40B4-BE49-F238E27FC236}">
                <a16:creationId xmlns:a16="http://schemas.microsoft.com/office/drawing/2014/main" id="{D260AF93-693B-C027-20FC-B291148386A1}"/>
              </a:ext>
            </a:extLst>
          </p:cNvPr>
          <p:cNvSpPr/>
          <p:nvPr/>
        </p:nvSpPr>
        <p:spPr>
          <a:xfrm>
            <a:off x="2738720"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Service</a:t>
            </a:r>
          </a:p>
        </p:txBody>
      </p:sp>
      <p:sp>
        <p:nvSpPr>
          <p:cNvPr id="11" name="Rectangle 10">
            <a:extLst>
              <a:ext uri="{FF2B5EF4-FFF2-40B4-BE49-F238E27FC236}">
                <a16:creationId xmlns:a16="http://schemas.microsoft.com/office/drawing/2014/main" id="{E057C57A-394A-C53E-4AF9-4983044C5851}"/>
              </a:ext>
            </a:extLst>
          </p:cNvPr>
          <p:cNvSpPr/>
          <p:nvPr/>
        </p:nvSpPr>
        <p:spPr>
          <a:xfrm>
            <a:off x="125506"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Repository</a:t>
            </a:r>
          </a:p>
        </p:txBody>
      </p:sp>
      <p:sp>
        <p:nvSpPr>
          <p:cNvPr id="12" name="Left-Right Arrow 11">
            <a:extLst>
              <a:ext uri="{FF2B5EF4-FFF2-40B4-BE49-F238E27FC236}">
                <a16:creationId xmlns:a16="http://schemas.microsoft.com/office/drawing/2014/main" id="{FF72C025-FDB9-A038-76C6-5C9585870928}"/>
              </a:ext>
            </a:extLst>
          </p:cNvPr>
          <p:cNvSpPr/>
          <p:nvPr/>
        </p:nvSpPr>
        <p:spPr>
          <a:xfrm>
            <a:off x="1541929" y="5075039"/>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3" name="TextBox 12">
            <a:extLst>
              <a:ext uri="{FF2B5EF4-FFF2-40B4-BE49-F238E27FC236}">
                <a16:creationId xmlns:a16="http://schemas.microsoft.com/office/drawing/2014/main" id="{D8860D01-21C6-25FA-F7CF-005355DCE6D7}"/>
              </a:ext>
            </a:extLst>
          </p:cNvPr>
          <p:cNvSpPr txBox="1"/>
          <p:nvPr/>
        </p:nvSpPr>
        <p:spPr>
          <a:xfrm>
            <a:off x="5336275" y="77792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4" name="Smiley Face 13">
            <a:extLst>
              <a:ext uri="{FF2B5EF4-FFF2-40B4-BE49-F238E27FC236}">
                <a16:creationId xmlns:a16="http://schemas.microsoft.com/office/drawing/2014/main" id="{AA2FE2ED-00EA-B938-AD1C-ACC11CB38473}"/>
              </a:ext>
            </a:extLst>
          </p:cNvPr>
          <p:cNvSpPr/>
          <p:nvPr/>
        </p:nvSpPr>
        <p:spPr>
          <a:xfrm>
            <a:off x="11080654" y="5001080"/>
            <a:ext cx="985840" cy="927847"/>
          </a:xfrm>
          <a:prstGeom prst="smileyFace">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l"/>
            <a:r>
              <a:rPr lang="en-US" dirty="0">
                <a:solidFill>
                  <a:schemeClr val="tx1"/>
                </a:solidFill>
              </a:rPr>
              <a:t> User</a:t>
            </a:r>
          </a:p>
        </p:txBody>
      </p:sp>
    </p:spTree>
    <p:extLst>
      <p:ext uri="{BB962C8B-B14F-4D97-AF65-F5344CB8AC3E}">
        <p14:creationId xmlns:p14="http://schemas.microsoft.com/office/powerpoint/2010/main" val="189011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1623-B34C-5376-B641-F0C344CB6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33E15-894C-5BDD-E59D-E0803A9DE5FA}"/>
              </a:ext>
            </a:extLst>
          </p:cNvPr>
          <p:cNvSpPr>
            <a:spLocks noGrp="1"/>
          </p:cNvSpPr>
          <p:nvPr>
            <p:ph type="title"/>
          </p:nvPr>
        </p:nvSpPr>
        <p:spPr/>
        <p:txBody>
          <a:bodyPr/>
          <a:lstStyle/>
          <a:p>
            <a:r>
              <a:rPr lang="en-US" dirty="0"/>
              <a:t>The Controller: Knows about HTTP</a:t>
            </a:r>
          </a:p>
        </p:txBody>
      </p:sp>
      <p:sp>
        <p:nvSpPr>
          <p:cNvPr id="4" name="Slide Number Placeholder 3">
            <a:extLst>
              <a:ext uri="{FF2B5EF4-FFF2-40B4-BE49-F238E27FC236}">
                <a16:creationId xmlns:a16="http://schemas.microsoft.com/office/drawing/2014/main" id="{B7722A78-E222-83C6-0D92-B6C6F54C76D4}"/>
              </a:ext>
            </a:extLst>
          </p:cNvPr>
          <p:cNvSpPr>
            <a:spLocks noGrp="1"/>
          </p:cNvSpPr>
          <p:nvPr>
            <p:ph type="sldNum" sz="quarter" idx="12"/>
          </p:nvPr>
        </p:nvSpPr>
        <p:spPr/>
        <p:txBody>
          <a:bodyPr/>
          <a:lstStyle/>
          <a:p>
            <a:fld id="{20F37917-FD3A-4669-9018-DA04BCDD3D75}" type="slidenum">
              <a:rPr lang="en-US" smtClean="0"/>
              <a:t>16</a:t>
            </a:fld>
            <a:endParaRPr lang="en-US" dirty="0"/>
          </a:p>
        </p:txBody>
      </p:sp>
      <p:sp>
        <p:nvSpPr>
          <p:cNvPr id="6" name="TextBox 5">
            <a:extLst>
              <a:ext uri="{FF2B5EF4-FFF2-40B4-BE49-F238E27FC236}">
                <a16:creationId xmlns:a16="http://schemas.microsoft.com/office/drawing/2014/main" id="{20975971-5B17-39B9-E1A3-A54B58D931EA}"/>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49267ACD-021C-DAB7-ECEF-584A347A6D02}"/>
              </a:ext>
            </a:extLst>
          </p:cNvPr>
          <p:cNvSpPr txBox="1"/>
          <p:nvPr/>
        </p:nvSpPr>
        <p:spPr>
          <a:xfrm>
            <a:off x="2324913" y="3391550"/>
            <a:ext cx="8861896" cy="386920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600" dirty="0">
                <a:solidFill>
                  <a:schemeClr val="accent6">
                    <a:lumMod val="50000"/>
                  </a:schemeClr>
                </a:solidFill>
                <a:latin typeface="Consolas" panose="020B0609020204030204" pitchFamily="49" charset="0"/>
                <a:cs typeface="Consolas" panose="020B0609020204030204" pitchFamily="49" charset="0"/>
              </a:rPr>
              <a:t>// </a:t>
            </a:r>
            <a:r>
              <a:rPr lang="en-US" sz="16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6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600" dirty="0">
                <a:solidFill>
                  <a:srgbClr val="AF00DB"/>
                </a:solidFill>
                <a:latin typeface="Consolas" panose="020B0609020204030204" pitchFamily="49" charset="0"/>
                <a:cs typeface="Consolas" panose="020B0609020204030204" pitchFamily="49" charset="0"/>
              </a:rPr>
              <a:t>import type</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 Request, Response }</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F00DB"/>
                </a:solidFill>
                <a:latin typeface="Consolas" panose="020B0609020204030204" pitchFamily="49" charset="0"/>
                <a:cs typeface="Consolas" panose="020B0609020204030204" pitchFamily="49" charset="0"/>
              </a:rPr>
              <a:t>from</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'express'</a:t>
            </a:r>
            <a:r>
              <a:rPr lang="en-US" sz="1600" dirty="0">
                <a:solidFill>
                  <a:srgbClr val="3B3B3B"/>
                </a:solidFill>
                <a:latin typeface="Consolas" panose="020B0609020204030204" pitchFamily="49" charset="0"/>
                <a:cs typeface="Consolas" panose="020B0609020204030204" pitchFamily="49" charset="0"/>
              </a:rPr>
              <a:t>;</a:t>
            </a:r>
          </a:p>
          <a:p>
            <a:pPr>
              <a:lnSpc>
                <a:spcPct val="110000"/>
              </a:lnSpc>
            </a:pPr>
            <a:r>
              <a:rPr lang="en-US" sz="1600" dirty="0">
                <a:solidFill>
                  <a:srgbClr val="0000FF"/>
                </a:solidFill>
                <a:latin typeface="Consolas" panose="020B0609020204030204" pitchFamily="49" charset="0"/>
                <a:cs typeface="Consolas" panose="020B0609020204030204" pitchFamily="49" charset="0"/>
              </a:rPr>
              <a:t>let</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numLogins</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98658"/>
                </a:solidFill>
                <a:latin typeface="Consolas" panose="020B0609020204030204" pitchFamily="49" charset="0"/>
                <a:cs typeface="Consolas" panose="020B0609020204030204" pitchFamily="49" charset="0"/>
              </a:rPr>
              <a:t>0</a:t>
            </a:r>
            <a:r>
              <a:rPr lang="en-US" sz="1600" dirty="0">
                <a:solidFill>
                  <a:srgbClr val="3B3B3B"/>
                </a:solidFill>
                <a:latin typeface="Consolas" panose="020B0609020204030204" pitchFamily="49" charset="0"/>
                <a:cs typeface="Consolas" panose="020B0609020204030204" pitchFamily="49" charset="0"/>
              </a:rPr>
              <a:t>;</a:t>
            </a:r>
            <a:endParaRPr lang="en-US" sz="1600" dirty="0">
              <a:solidFill>
                <a:srgbClr val="AF00DB"/>
              </a:solidFill>
              <a:latin typeface="Consolas" panose="020B0609020204030204" pitchFamily="49" charset="0"/>
              <a:cs typeface="Consolas" panose="020B0609020204030204" pitchFamily="49" charset="0"/>
            </a:endParaRPr>
          </a:p>
          <a:p>
            <a:pPr>
              <a:lnSpc>
                <a:spcPct val="110000"/>
              </a:lnSpc>
              <a:buNone/>
            </a:pPr>
            <a:endParaRPr lang="en-US" sz="1600" dirty="0">
              <a:solidFill>
                <a:srgbClr val="0070C1"/>
              </a:solidFill>
              <a:latin typeface="Consolas" panose="020B0609020204030204" pitchFamily="49" charset="0"/>
              <a:cs typeface="Consolas" panose="020B0609020204030204" pitchFamily="49" charset="0"/>
            </a:endParaRPr>
          </a:p>
          <a:p>
            <a:pPr>
              <a:lnSpc>
                <a:spcPct val="110000"/>
              </a:lnSpc>
              <a:buNone/>
            </a:pPr>
            <a:endParaRPr lang="en-US" sz="1600" dirty="0">
              <a:solidFill>
                <a:srgbClr val="0070C1"/>
              </a:solidFill>
              <a:latin typeface="Consolas" panose="020B0609020204030204" pitchFamily="49" charset="0"/>
              <a:cs typeface="Consolas" panose="020B0609020204030204" pitchFamily="49" charset="0"/>
            </a:endParaRPr>
          </a:p>
          <a:p>
            <a:pPr>
              <a:lnSpc>
                <a:spcPct val="110000"/>
              </a:lnSpc>
              <a:buNone/>
            </a:pPr>
            <a:r>
              <a:rPr lang="en-US" sz="1600" dirty="0">
                <a:solidFill>
                  <a:srgbClr val="AF00DB"/>
                </a:solidFill>
                <a:latin typeface="Consolas" panose="020B0609020204030204" pitchFamily="49" charset="0"/>
                <a:cs typeface="Consolas" panose="020B0609020204030204" pitchFamily="49" charset="0"/>
              </a:rPr>
              <a:t>export </a:t>
            </a:r>
            <a:r>
              <a:rPr lang="en-US" sz="1600" dirty="0">
                <a:solidFill>
                  <a:srgbClr val="0000FF"/>
                </a:solidFill>
                <a:latin typeface="Consolas" panose="020B0609020204030204" pitchFamily="49" charset="0"/>
                <a:cs typeface="Consolas" panose="020B0609020204030204" pitchFamily="49" charset="0"/>
              </a:rPr>
              <a:t>function</a:t>
            </a:r>
            <a:r>
              <a:rPr lang="en-US" sz="1600" dirty="0">
                <a:solidFill>
                  <a:srgbClr val="0070C1"/>
                </a:solidFill>
                <a:latin typeface="Consolas" panose="020B0609020204030204" pitchFamily="49" charset="0"/>
                <a:cs typeface="Consolas" panose="020B0609020204030204" pitchFamily="49" charset="0"/>
              </a:rPr>
              <a:t> </a:t>
            </a:r>
            <a:r>
              <a:rPr lang="en-US" sz="1600" dirty="0" err="1">
                <a:solidFill>
                  <a:srgbClr val="795E26"/>
                </a:solidFill>
                <a:latin typeface="Consolas" panose="020B0609020204030204" pitchFamily="49" charset="0"/>
                <a:cs typeface="Consolas" panose="020B0609020204030204" pitchFamily="49" charset="0"/>
              </a:rPr>
              <a:t>controlLogin</a:t>
            </a:r>
            <a:r>
              <a:rPr lang="en-US" sz="1600" dirty="0">
                <a:solidFill>
                  <a:srgbClr val="3B3B3B"/>
                </a:solidFill>
                <a:latin typeface="Consolas" panose="020B0609020204030204" pitchFamily="49" charset="0"/>
                <a:cs typeface="Consolas" panose="020B0609020204030204" pitchFamily="49" charset="0"/>
              </a:rPr>
              <a:t>(</a:t>
            </a:r>
            <a:r>
              <a:rPr lang="en-US" sz="1600" dirty="0">
                <a:solidFill>
                  <a:srgbClr val="001080"/>
                </a:solidFill>
                <a:latin typeface="Consolas" panose="020B0609020204030204" pitchFamily="49" charset="0"/>
                <a:cs typeface="Consolas" panose="020B0609020204030204" pitchFamily="49" charset="0"/>
              </a:rPr>
              <a:t>request: </a:t>
            </a:r>
            <a:r>
              <a:rPr lang="en-US" sz="1600" dirty="0">
                <a:solidFill>
                  <a:srgbClr val="0070C0"/>
                </a:solidFill>
                <a:latin typeface="Consolas" panose="020B0609020204030204" pitchFamily="49" charset="0"/>
                <a:cs typeface="Consolas" panose="020B0609020204030204" pitchFamily="49" charset="0"/>
              </a:rPr>
              <a:t>Request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response: </a:t>
            </a:r>
            <a:r>
              <a:rPr lang="en-US" sz="1600" dirty="0">
                <a:solidFill>
                  <a:srgbClr val="0070C0"/>
                </a:solidFill>
                <a:latin typeface="Consolas" panose="020B0609020204030204" pitchFamily="49" charset="0"/>
                <a:cs typeface="Consolas" panose="020B0609020204030204" pitchFamily="49" charset="0"/>
              </a:rPr>
              <a:t>Response</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0000FF"/>
                </a:solidFill>
                <a:latin typeface="Consolas" panose="020B0609020204030204" pitchFamily="49" charset="0"/>
                <a:cs typeface="Consolas" panose="020B0609020204030204" pitchFamily="49" charset="0"/>
              </a:rPr>
              <a:t>  const</a:t>
            </a:r>
            <a:r>
              <a:rPr lang="en-US" sz="1600" dirty="0">
                <a:solidFill>
                  <a:srgbClr val="3B3B3B"/>
                </a:solidFill>
                <a:latin typeface="Consolas" panose="020B0609020204030204" pitchFamily="49" charset="0"/>
                <a:cs typeface="Consolas" panose="020B0609020204030204" pitchFamily="49" charset="0"/>
              </a:rPr>
              <a:t> { </a:t>
            </a:r>
            <a:r>
              <a:rPr lang="en-US" sz="1600" dirty="0">
                <a:solidFill>
                  <a:srgbClr val="0070C1"/>
                </a:solidFill>
                <a:latin typeface="Consolas" panose="020B0609020204030204" pitchFamily="49" charset="0"/>
                <a:cs typeface="Consolas" panose="020B0609020204030204" pitchFamily="49" charset="0"/>
              </a:rPr>
              <a:t>username</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70C1"/>
                </a:solidFill>
                <a:latin typeface="Consolas" panose="020B0609020204030204" pitchFamily="49" charset="0"/>
                <a:cs typeface="Consolas" panose="020B0609020204030204" pitchFamily="49" charset="0"/>
              </a:rPr>
              <a:t>password</a:t>
            </a:r>
            <a:r>
              <a:rPr lang="en-US" sz="1600" dirty="0">
                <a:solidFill>
                  <a:srgbClr val="3B3B3B"/>
                </a:solidFill>
                <a:latin typeface="Consolas" panose="020B0609020204030204" pitchFamily="49" charset="0"/>
                <a:cs typeface="Consolas" panose="020B0609020204030204" pitchFamily="49" charset="0"/>
              </a:rPr>
              <a:t> }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request</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001080"/>
                </a:solidFill>
                <a:latin typeface="Consolas" panose="020B0609020204030204" pitchFamily="49" charset="0"/>
                <a:cs typeface="Consolas" panose="020B0609020204030204" pitchFamily="49" charset="0"/>
              </a:rPr>
              <a:t>body</a:t>
            </a:r>
            <a:r>
              <a:rPr lang="en-US" sz="16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600" dirty="0">
                <a:solidFill>
                  <a:srgbClr val="AF00DB"/>
                </a:solidFill>
                <a:latin typeface="Consolas" panose="020B0609020204030204" pitchFamily="49" charset="0"/>
                <a:cs typeface="Consolas" panose="020B0609020204030204" pitchFamily="49" charset="0"/>
              </a:rPr>
              <a:t>  if</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70C1"/>
                </a:solidFill>
                <a:latin typeface="Consolas" panose="020B0609020204030204" pitchFamily="49" charset="0"/>
                <a:cs typeface="Consolas" panose="020B0609020204030204" pitchFamily="49" charset="0"/>
              </a:rPr>
              <a:t>username</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795E26"/>
                </a:solidFill>
                <a:latin typeface="Consolas" panose="020B0609020204030204" pitchFamily="49" charset="0"/>
                <a:cs typeface="Consolas" panose="020B0609020204030204" pitchFamily="49" charset="0"/>
              </a:rPr>
              <a:t>toLowerCase</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'user1'</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&amp;&amp;</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70C1"/>
                </a:solidFill>
                <a:latin typeface="Consolas" panose="020B0609020204030204" pitchFamily="49" charset="0"/>
                <a:cs typeface="Consolas" panose="020B0609020204030204" pitchFamily="49" charset="0"/>
              </a:rPr>
              <a:t>password</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a:t>
            </a:r>
            <a:r>
              <a:rPr lang="en-US" sz="1600" dirty="0" err="1">
                <a:solidFill>
                  <a:srgbClr val="A31515"/>
                </a:solidFill>
                <a:latin typeface="Consolas" panose="020B0609020204030204" pitchFamily="49" charset="0"/>
                <a:cs typeface="Consolas" panose="020B0609020204030204" pitchFamily="49" charset="0"/>
              </a:rPr>
              <a:t>sekret</a:t>
            </a:r>
            <a:r>
              <a:rPr lang="en-US" sz="1600" dirty="0">
                <a:solidFill>
                  <a:srgbClr val="A31515"/>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pPr>
            <a:r>
              <a:rPr lang="en-US" sz="1600" dirty="0">
                <a:solidFill>
                  <a:srgbClr val="001080"/>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response</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795E26"/>
                </a:solidFill>
                <a:latin typeface="Consolas" panose="020B0609020204030204" pitchFamily="49" charset="0"/>
                <a:cs typeface="Consolas" panose="020B0609020204030204" pitchFamily="49" charset="0"/>
              </a:rPr>
              <a:t>send</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success:</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FF"/>
                </a:solidFill>
                <a:latin typeface="Consolas" panose="020B0609020204030204" pitchFamily="49" charset="0"/>
                <a:cs typeface="Consolas" panose="020B0609020204030204" pitchFamily="49" charset="0"/>
              </a:rPr>
              <a:t>true</a:t>
            </a:r>
            <a:r>
              <a:rPr lang="en-US" sz="1600" dirty="0">
                <a:solidFill>
                  <a:srgbClr val="3B3B3B"/>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numLogins</a:t>
            </a:r>
            <a:r>
              <a:rPr lang="en-US" sz="1600" dirty="0">
                <a:solidFill>
                  <a:srgbClr val="001080"/>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0000"/>
                </a:solidFill>
                <a:latin typeface="Consolas" panose="020B0609020204030204" pitchFamily="49" charset="0"/>
                <a:cs typeface="Consolas" panose="020B0609020204030204" pitchFamily="49" charset="0"/>
              </a:rPr>
              <a:t>++</a:t>
            </a:r>
            <a:r>
              <a:rPr lang="en-US" sz="1600" dirty="0" err="1">
                <a:solidFill>
                  <a:srgbClr val="001080"/>
                </a:solidFill>
                <a:latin typeface="Consolas" panose="020B0609020204030204" pitchFamily="49" charset="0"/>
                <a:cs typeface="Consolas" panose="020B0609020204030204" pitchFamily="49" charset="0"/>
              </a:rPr>
              <a:t>numLogins</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3B3B3B"/>
                </a:solidFill>
                <a:latin typeface="Consolas" panose="020B0609020204030204" pitchFamily="49" charset="0"/>
                <a:cs typeface="Consolas" panose="020B0609020204030204" pitchFamily="49" charset="0"/>
              </a:rPr>
              <a:t>  } </a:t>
            </a:r>
            <a:r>
              <a:rPr lang="en-US" sz="1600" dirty="0">
                <a:solidFill>
                  <a:srgbClr val="AF00DB"/>
                </a:solidFill>
                <a:latin typeface="Consolas" panose="020B0609020204030204" pitchFamily="49" charset="0"/>
                <a:cs typeface="Consolas" panose="020B0609020204030204" pitchFamily="49" charset="0"/>
              </a:rPr>
              <a:t>else</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001080"/>
                </a:solidFill>
                <a:latin typeface="Consolas" panose="020B0609020204030204" pitchFamily="49" charset="0"/>
                <a:cs typeface="Consolas" panose="020B0609020204030204" pitchFamily="49" charset="0"/>
              </a:rPr>
              <a:t>    </a:t>
            </a:r>
            <a:r>
              <a:rPr lang="en-US" sz="1600" dirty="0" err="1">
                <a:solidFill>
                  <a:srgbClr val="001080"/>
                </a:solidFill>
                <a:latin typeface="Consolas" panose="020B0609020204030204" pitchFamily="49" charset="0"/>
                <a:cs typeface="Consolas" panose="020B0609020204030204" pitchFamily="49" charset="0"/>
              </a:rPr>
              <a:t>response</a:t>
            </a:r>
            <a:r>
              <a:rPr lang="en-US" sz="1600" dirty="0" err="1">
                <a:solidFill>
                  <a:srgbClr val="3B3B3B"/>
                </a:solidFill>
                <a:latin typeface="Consolas" panose="020B0609020204030204" pitchFamily="49" charset="0"/>
                <a:cs typeface="Consolas" panose="020B0609020204030204" pitchFamily="49" charset="0"/>
              </a:rPr>
              <a:t>.</a:t>
            </a:r>
            <a:r>
              <a:rPr lang="en-US" sz="1600" dirty="0" err="1">
                <a:solidFill>
                  <a:srgbClr val="795E26"/>
                </a:solidFill>
                <a:latin typeface="Consolas" panose="020B0609020204030204" pitchFamily="49" charset="0"/>
                <a:cs typeface="Consolas" panose="020B0609020204030204" pitchFamily="49" charset="0"/>
              </a:rPr>
              <a:t>send</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error:</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'Invalid username or password'</a:t>
            </a: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6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600" b="0" dirty="0">
              <a:solidFill>
                <a:srgbClr val="3B3B3B"/>
              </a:solidFill>
              <a:effectLst/>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45C7811B-F0A8-1CAE-8184-90478C488444}"/>
              </a:ext>
            </a:extLst>
          </p:cNvPr>
          <p:cNvSpPr txBox="1"/>
          <p:nvPr/>
        </p:nvSpPr>
        <p:spPr>
          <a:xfrm>
            <a:off x="2331009" y="1470295"/>
            <a:ext cx="8861896" cy="17024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600" b="0" dirty="0">
                <a:solidFill>
                  <a:schemeClr val="accent6">
                    <a:lumMod val="50000"/>
                  </a:schemeClr>
                </a:solidFill>
                <a:effectLst/>
                <a:latin typeface="Consolas" panose="020B0609020204030204" pitchFamily="49" charset="0"/>
                <a:cs typeface="Consolas" panose="020B0609020204030204" pitchFamily="49" charset="0"/>
              </a:rPr>
              <a:t>// </a:t>
            </a:r>
            <a:r>
              <a:rPr lang="en-US" sz="1600" b="0" dirty="0" err="1">
                <a:solidFill>
                  <a:schemeClr val="accent6">
                    <a:lumMod val="50000"/>
                  </a:schemeClr>
                </a:solidFill>
                <a:effectLst/>
                <a:latin typeface="Consolas" panose="020B0609020204030204" pitchFamily="49" charset="0"/>
                <a:cs typeface="Consolas" panose="020B0609020204030204" pitchFamily="49" charset="0"/>
              </a:rPr>
              <a:t>app.ts</a:t>
            </a:r>
            <a:endParaRPr lang="en-US" sz="1600" b="0" dirty="0">
              <a:solidFill>
                <a:schemeClr val="accent6">
                  <a:lumMod val="50000"/>
                </a:schemeClr>
              </a:solidFill>
              <a:effectLst/>
              <a:latin typeface="Consolas" panose="020B0609020204030204" pitchFamily="49" charset="0"/>
              <a:cs typeface="Consolas" panose="020B0609020204030204" pitchFamily="49" charset="0"/>
            </a:endParaRPr>
          </a:p>
          <a:p>
            <a:pPr>
              <a:lnSpc>
                <a:spcPct val="110000"/>
              </a:lnSpc>
              <a:buNone/>
            </a:pPr>
            <a:r>
              <a:rPr lang="en-US" sz="1600" b="0" dirty="0">
                <a:solidFill>
                  <a:srgbClr val="AF00DB"/>
                </a:solidFill>
                <a:effectLst/>
                <a:latin typeface="Consolas" panose="020B0609020204030204" pitchFamily="49" charset="0"/>
                <a:cs typeface="Consolas" panose="020B0609020204030204" pitchFamily="49" charset="0"/>
              </a:rPr>
              <a:t>import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1080"/>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F00DB"/>
                </a:solidFill>
                <a:effectLst/>
                <a:latin typeface="Consolas" panose="020B0609020204030204" pitchFamily="49" charset="0"/>
                <a:cs typeface="Consolas" panose="020B0609020204030204" pitchFamily="49" charset="0"/>
              </a:rPr>
              <a:t>from</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A31515"/>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pPr>
            <a:r>
              <a:rPr lang="en-US" sz="1600" dirty="0">
                <a:solidFill>
                  <a:srgbClr val="AF00DB"/>
                </a:solidFill>
                <a:latin typeface="Consolas" panose="020B0609020204030204" pitchFamily="49" charset="0"/>
                <a:cs typeface="Consolas" panose="020B0609020204030204" pitchFamily="49" charset="0"/>
              </a:rPr>
              <a:t>import</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001080"/>
                </a:solidFill>
                <a:latin typeface="Consolas" panose="020B0609020204030204" pitchFamily="49" charset="0"/>
                <a:cs typeface="Consolas" panose="020B0609020204030204" pitchFamily="49" charset="0"/>
              </a:rPr>
              <a:t>* </a:t>
            </a:r>
            <a:r>
              <a:rPr lang="en-US" sz="1600" dirty="0">
                <a:solidFill>
                  <a:srgbClr val="AF00DB"/>
                </a:solidFill>
                <a:latin typeface="Consolas" panose="020B0609020204030204" pitchFamily="49" charset="0"/>
                <a:cs typeface="Consolas" panose="020B0609020204030204" pitchFamily="49" charset="0"/>
              </a:rPr>
              <a:t>as</a:t>
            </a:r>
            <a:r>
              <a:rPr lang="en-US" sz="1600" dirty="0">
                <a:solidFill>
                  <a:srgbClr val="001080"/>
                </a:solidFill>
                <a:latin typeface="Consolas" panose="020B0609020204030204" pitchFamily="49" charset="0"/>
                <a:cs typeface="Consolas" panose="020B0609020204030204" pitchFamily="49" charset="0"/>
              </a:rPr>
              <a:t> controller </a:t>
            </a:r>
            <a:r>
              <a:rPr lang="en-US" sz="1600" dirty="0">
                <a:solidFill>
                  <a:srgbClr val="AF00DB"/>
                </a:solidFill>
                <a:latin typeface="Consolas" panose="020B0609020204030204" pitchFamily="49" charset="0"/>
                <a:cs typeface="Consolas" panose="020B0609020204030204" pitchFamily="49" charset="0"/>
              </a:rPr>
              <a:t>from</a:t>
            </a:r>
            <a:r>
              <a:rPr lang="en-US" sz="1600" dirty="0">
                <a:solidFill>
                  <a:srgbClr val="3B3B3B"/>
                </a:solidFill>
                <a:latin typeface="Consolas" panose="020B0609020204030204" pitchFamily="49" charset="0"/>
                <a:cs typeface="Consolas" panose="020B0609020204030204" pitchFamily="49" charset="0"/>
              </a:rPr>
              <a:t> </a:t>
            </a:r>
            <a:r>
              <a:rPr lang="en-US" sz="1600" dirty="0">
                <a:solidFill>
                  <a:srgbClr val="A31515"/>
                </a:solidFill>
                <a:latin typeface="Consolas" panose="020B0609020204030204" pitchFamily="49" charset="0"/>
                <a:cs typeface="Consolas" panose="020B0609020204030204" pitchFamily="49" charset="0"/>
              </a:rPr>
              <a:t>'./</a:t>
            </a:r>
            <a:r>
              <a:rPr lang="en-US" sz="1600" dirty="0" err="1">
                <a:solidFill>
                  <a:srgbClr val="A31515"/>
                </a:solidFill>
                <a:latin typeface="Consolas" panose="020B0609020204030204" pitchFamily="49" charset="0"/>
                <a:cs typeface="Consolas" panose="020B0609020204030204" pitchFamily="49" charset="0"/>
              </a:rPr>
              <a:t>controller.ts</a:t>
            </a:r>
            <a:r>
              <a:rPr lang="en-US" sz="1600" dirty="0">
                <a:solidFill>
                  <a:srgbClr val="A31515"/>
                </a:solidFill>
                <a:latin typeface="Consolas" panose="020B0609020204030204" pitchFamily="49" charset="0"/>
                <a:cs typeface="Consolas" panose="020B0609020204030204" pitchFamily="49" charset="0"/>
              </a:rPr>
              <a:t>'</a:t>
            </a:r>
            <a:r>
              <a:rPr lang="en-US" sz="1600" dirty="0">
                <a:solidFill>
                  <a:srgbClr val="3B3B3B"/>
                </a:solidFill>
                <a:latin typeface="Consolas" panose="020B0609020204030204" pitchFamily="49" charset="0"/>
                <a:cs typeface="Consolas" panose="020B0609020204030204" pitchFamily="49" charset="0"/>
              </a:rPr>
              <a:t>;</a:t>
            </a:r>
            <a:endParaRPr lang="en-US" sz="1600" b="0" dirty="0">
              <a:solidFill>
                <a:srgbClr val="3B3B3B"/>
              </a:solidFill>
              <a:effectLst/>
              <a:latin typeface="Consolas" panose="020B0609020204030204" pitchFamily="49" charset="0"/>
              <a:cs typeface="Consolas" panose="020B0609020204030204" pitchFamily="49" charset="0"/>
            </a:endParaRPr>
          </a:p>
          <a:p>
            <a:pPr>
              <a:lnSpc>
                <a:spcPct val="110000"/>
              </a:lnSpc>
              <a:buNone/>
            </a:pPr>
            <a:r>
              <a:rPr lang="en-US" sz="1600" b="0" dirty="0">
                <a:solidFill>
                  <a:srgbClr val="0000FF"/>
                </a:solidFill>
                <a:effectLst/>
                <a:latin typeface="Consolas" panose="020B0609020204030204" pitchFamily="49" charset="0"/>
                <a:cs typeface="Consolas" panose="020B0609020204030204" pitchFamily="49" charset="0"/>
              </a:rPr>
              <a:t>const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70C1"/>
                </a:solidFill>
                <a:effectLst/>
                <a:latin typeface="Consolas" panose="020B0609020204030204" pitchFamily="49" charset="0"/>
                <a:cs typeface="Consolas" panose="020B0609020204030204" pitchFamily="49" charset="0"/>
              </a:rPr>
              <a:t>app</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000000"/>
                </a:solidFill>
                <a:effectLst/>
                <a:latin typeface="Consolas" panose="020B0609020204030204" pitchFamily="49" charset="0"/>
                <a:cs typeface="Consolas" panose="020B0609020204030204" pitchFamily="49" charset="0"/>
              </a:rPr>
              <a:t>=</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a:solidFill>
                  <a:srgbClr val="795E26"/>
                </a:solidFill>
                <a:effectLst/>
                <a:latin typeface="Consolas" panose="020B0609020204030204" pitchFamily="49" charset="0"/>
                <a:cs typeface="Consolas" panose="020B0609020204030204" pitchFamily="49" charset="0"/>
              </a:rPr>
              <a:t>express</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use</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express</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json</a:t>
            </a:r>
            <a:r>
              <a:rPr lang="en-US" sz="16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1600" b="0" dirty="0" err="1">
                <a:solidFill>
                  <a:srgbClr val="0070C1"/>
                </a:solidFill>
                <a:effectLst/>
                <a:latin typeface="Consolas" panose="020B0609020204030204" pitchFamily="49" charset="0"/>
                <a:cs typeface="Consolas" panose="020B0609020204030204" pitchFamily="49" charset="0"/>
              </a:rPr>
              <a:t>app</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rgbClr val="795E26"/>
                </a:solidFill>
                <a:effectLst/>
                <a:latin typeface="Consolas" panose="020B0609020204030204" pitchFamily="49" charset="0"/>
                <a:cs typeface="Consolas" panose="020B0609020204030204" pitchFamily="49" charset="0"/>
              </a:rPr>
              <a:t>post</a:t>
            </a:r>
            <a:r>
              <a:rPr lang="en-US" sz="1600" b="0" dirty="0">
                <a:solidFill>
                  <a:srgbClr val="3B3B3B"/>
                </a:solidFill>
                <a:effectLst/>
                <a:latin typeface="Consolas" panose="020B0609020204030204" pitchFamily="49" charset="0"/>
                <a:cs typeface="Consolas" panose="020B0609020204030204" pitchFamily="49" charset="0"/>
              </a:rPr>
              <a:t>(</a:t>
            </a:r>
            <a:r>
              <a:rPr lang="en-US" sz="1600" b="0" dirty="0">
                <a:solidFill>
                  <a:srgbClr val="A31515"/>
                </a:solidFill>
                <a:effectLst/>
                <a:latin typeface="Consolas" panose="020B0609020204030204" pitchFamily="49" charset="0"/>
                <a:cs typeface="Consolas" panose="020B0609020204030204" pitchFamily="49" charset="0"/>
              </a:rPr>
              <a:t>'/</a:t>
            </a:r>
            <a:r>
              <a:rPr lang="en-US" sz="1600" b="0" dirty="0" err="1">
                <a:solidFill>
                  <a:srgbClr val="A31515"/>
                </a:solidFill>
                <a:effectLst/>
                <a:latin typeface="Consolas" panose="020B0609020204030204" pitchFamily="49" charset="0"/>
                <a:cs typeface="Consolas" panose="020B0609020204030204" pitchFamily="49" charset="0"/>
              </a:rPr>
              <a:t>api</a:t>
            </a:r>
            <a:r>
              <a:rPr lang="en-US" sz="1600" b="0" dirty="0">
                <a:solidFill>
                  <a:srgbClr val="A31515"/>
                </a:solidFill>
                <a:effectLst/>
                <a:latin typeface="Consolas" panose="020B0609020204030204" pitchFamily="49" charset="0"/>
                <a:cs typeface="Consolas" panose="020B0609020204030204" pitchFamily="49" charset="0"/>
              </a:rPr>
              <a:t>/user/login’</a:t>
            </a:r>
            <a:r>
              <a:rPr lang="en-US" sz="1600" b="0" dirty="0">
                <a:solidFill>
                  <a:srgbClr val="3B3B3B"/>
                </a:solidFill>
                <a:effectLst/>
                <a:latin typeface="Consolas" panose="020B0609020204030204" pitchFamily="49" charset="0"/>
                <a:cs typeface="Consolas" panose="020B0609020204030204" pitchFamily="49" charset="0"/>
              </a:rPr>
              <a:t>, </a:t>
            </a:r>
            <a:r>
              <a:rPr lang="en-US" sz="1600" b="0" dirty="0" err="1">
                <a:solidFill>
                  <a:srgbClr val="002060"/>
                </a:solidFill>
                <a:effectLst/>
                <a:latin typeface="Consolas" panose="020B0609020204030204" pitchFamily="49" charset="0"/>
                <a:cs typeface="Consolas" panose="020B0609020204030204" pitchFamily="49" charset="0"/>
              </a:rPr>
              <a:t>controller</a:t>
            </a:r>
            <a:r>
              <a:rPr lang="en-US" sz="1600" b="0" dirty="0" err="1">
                <a:solidFill>
                  <a:srgbClr val="3B3B3B"/>
                </a:solidFill>
                <a:effectLst/>
                <a:latin typeface="Consolas" panose="020B0609020204030204" pitchFamily="49" charset="0"/>
                <a:cs typeface="Consolas" panose="020B0609020204030204" pitchFamily="49" charset="0"/>
              </a:rPr>
              <a:t>.</a:t>
            </a:r>
            <a:r>
              <a:rPr lang="en-US" sz="1600" b="0" dirty="0" err="1">
                <a:solidFill>
                  <a:schemeClr val="accent4">
                    <a:lumMod val="50000"/>
                  </a:schemeClr>
                </a:solidFill>
                <a:effectLst/>
                <a:latin typeface="Consolas" panose="020B0609020204030204" pitchFamily="49" charset="0"/>
                <a:cs typeface="Consolas" panose="020B0609020204030204" pitchFamily="49" charset="0"/>
              </a:rPr>
              <a:t>controlLogin</a:t>
            </a:r>
            <a:r>
              <a:rPr lang="en-US" sz="1600" b="0" dirty="0">
                <a:solidFill>
                  <a:srgbClr val="3B3B3B"/>
                </a:solidFill>
                <a:effectLst/>
                <a:latin typeface="Consolas" panose="020B0609020204030204" pitchFamily="49" charset="0"/>
                <a:cs typeface="Consolas" panose="020B0609020204030204" pitchFamily="49" charset="0"/>
              </a:rPr>
              <a:t>);</a:t>
            </a:r>
          </a:p>
        </p:txBody>
      </p:sp>
      <p:cxnSp>
        <p:nvCxnSpPr>
          <p:cNvPr id="9" name="Straight Connector 8">
            <a:extLst>
              <a:ext uri="{FF2B5EF4-FFF2-40B4-BE49-F238E27FC236}">
                <a16:creationId xmlns:a16="http://schemas.microsoft.com/office/drawing/2014/main" id="{63A1EE1C-E02F-7433-C785-CE2A8F8D2179}"/>
              </a:ext>
            </a:extLst>
          </p:cNvPr>
          <p:cNvCxnSpPr/>
          <p:nvPr/>
        </p:nvCxnSpPr>
        <p:spPr>
          <a:xfrm>
            <a:off x="1900238" y="3334398"/>
            <a:ext cx="8701087"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F3D2E4-F71B-F851-42F6-3605DB95D083}"/>
              </a:ext>
            </a:extLst>
          </p:cNvPr>
          <p:cNvSpPr txBox="1"/>
          <p:nvPr/>
        </p:nvSpPr>
        <p:spPr>
          <a:xfrm>
            <a:off x="1914525" y="417195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92832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5D92D-3333-1A40-B17E-8A535E277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CA597-C769-F634-1D25-F538DE395851}"/>
              </a:ext>
            </a:extLst>
          </p:cNvPr>
          <p:cNvSpPr>
            <a:spLocks noGrp="1"/>
          </p:cNvSpPr>
          <p:nvPr>
            <p:ph type="title"/>
          </p:nvPr>
        </p:nvSpPr>
        <p:spPr/>
        <p:txBody>
          <a:bodyPr/>
          <a:lstStyle/>
          <a:p>
            <a:r>
              <a:rPr lang="en-US" dirty="0"/>
              <a:t>The Controller (with Zod Validation)</a:t>
            </a:r>
          </a:p>
        </p:txBody>
      </p:sp>
      <p:sp>
        <p:nvSpPr>
          <p:cNvPr id="4" name="Slide Number Placeholder 3">
            <a:extLst>
              <a:ext uri="{FF2B5EF4-FFF2-40B4-BE49-F238E27FC236}">
                <a16:creationId xmlns:a16="http://schemas.microsoft.com/office/drawing/2014/main" id="{E3AB0F46-1ED8-5000-4D81-D0D35DAE254A}"/>
              </a:ext>
            </a:extLst>
          </p:cNvPr>
          <p:cNvSpPr>
            <a:spLocks noGrp="1"/>
          </p:cNvSpPr>
          <p:nvPr>
            <p:ph type="sldNum" sz="quarter" idx="12"/>
          </p:nvPr>
        </p:nvSpPr>
        <p:spPr/>
        <p:txBody>
          <a:bodyPr/>
          <a:lstStyle/>
          <a:p>
            <a:fld id="{20F37917-FD3A-4669-9018-DA04BCDD3D75}" type="slidenum">
              <a:rPr lang="en-US" smtClean="0"/>
              <a:t>17</a:t>
            </a:fld>
            <a:endParaRPr lang="en-US" dirty="0"/>
          </a:p>
        </p:txBody>
      </p:sp>
      <p:sp>
        <p:nvSpPr>
          <p:cNvPr id="6" name="TextBox 5">
            <a:extLst>
              <a:ext uri="{FF2B5EF4-FFF2-40B4-BE49-F238E27FC236}">
                <a16:creationId xmlns:a16="http://schemas.microsoft.com/office/drawing/2014/main" id="{3AB92593-0463-B5E9-281C-9A9F4AA218E5}"/>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7B6BCB54-70EA-81AA-C765-C38E68B01183}"/>
              </a:ext>
            </a:extLst>
          </p:cNvPr>
          <p:cNvSpPr txBox="1"/>
          <p:nvPr/>
        </p:nvSpPr>
        <p:spPr>
          <a:xfrm>
            <a:off x="783336" y="1571894"/>
            <a:ext cx="12265152" cy="520398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700" dirty="0">
                <a:solidFill>
                  <a:schemeClr val="accent6">
                    <a:lumMod val="50000"/>
                  </a:schemeClr>
                </a:solidFill>
                <a:latin typeface="Consolas" panose="020B0609020204030204" pitchFamily="49" charset="0"/>
                <a:cs typeface="Consolas" panose="020B0609020204030204" pitchFamily="49" charset="0"/>
              </a:rPr>
              <a:t>// </a:t>
            </a:r>
            <a:r>
              <a:rPr lang="en-US" sz="17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7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type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 Request, Response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'express'</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a:t>
            </a:r>
            <a:r>
              <a:rPr lang="en-US" sz="1700" dirty="0">
                <a:solidFill>
                  <a:srgbClr val="001080"/>
                </a:solidFill>
                <a:latin typeface="Consolas" panose="020B0609020204030204" pitchFamily="49" charset="0"/>
                <a:cs typeface="Consolas" panose="020B0609020204030204" pitchFamily="49" charset="0"/>
              </a:rPr>
              <a:t>{ z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a:t>
            </a:r>
            <a:r>
              <a:rPr lang="en-US" sz="1700" dirty="0" err="1">
                <a:solidFill>
                  <a:srgbClr val="A31515"/>
                </a:solidFill>
                <a:latin typeface="Consolas" panose="020B0609020204030204" pitchFamily="49" charset="0"/>
                <a:cs typeface="Consolas" panose="020B0609020204030204" pitchFamily="49" charset="0"/>
              </a:rPr>
              <a:t>zod</a:t>
            </a:r>
            <a:r>
              <a:rPr lang="en-US" sz="1700" dirty="0">
                <a:solidFill>
                  <a:srgbClr val="A31515"/>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let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98658"/>
                </a:solidFill>
                <a:latin typeface="Consolas" panose="020B0609020204030204" pitchFamily="49" charset="0"/>
                <a:cs typeface="Consolas" panose="020B0609020204030204" pitchFamily="49" charset="0"/>
              </a:rPr>
              <a:t>0</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highlight>
                  <a:srgbClr val="FFFF00"/>
                </a:highlight>
                <a:latin typeface="Consolas" panose="020B0609020204030204" pitchFamily="49" charset="0"/>
                <a:cs typeface="Consolas" panose="020B0609020204030204" pitchFamily="49" charset="0"/>
              </a:rPr>
              <a:t>const</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zLoginReq</a:t>
            </a:r>
            <a:r>
              <a:rPr lang="en-US" sz="1700" dirty="0">
                <a:solidFill>
                  <a:schemeClr val="tx1"/>
                </a:solidFill>
                <a:highlight>
                  <a:srgbClr val="FFFF00"/>
                </a:highlight>
                <a:latin typeface="Consolas" panose="020B0609020204030204" pitchFamily="49" charset="0"/>
                <a:cs typeface="Consolas" panose="020B0609020204030204" pitchFamily="49" charset="0"/>
              </a:rPr>
              <a:t> = </a:t>
            </a:r>
            <a:r>
              <a:rPr lang="en-US" sz="1700" dirty="0" err="1">
                <a:solidFill>
                  <a:srgbClr val="002060"/>
                </a:solidFill>
                <a:highlight>
                  <a:srgbClr val="FFFF00"/>
                </a:highlight>
                <a:latin typeface="Consolas" panose="020B0609020204030204" pitchFamily="49" charset="0"/>
                <a:cs typeface="Consolas" panose="020B0609020204030204" pitchFamily="49" charset="0"/>
              </a:rPr>
              <a:t>z</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object</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002060"/>
                </a:solidFill>
                <a:highlight>
                  <a:srgbClr val="FFFF00"/>
                </a:highlight>
                <a:latin typeface="Consolas" panose="020B0609020204030204" pitchFamily="49" charset="0"/>
                <a:cs typeface="Consolas" panose="020B0609020204030204" pitchFamily="49" charset="0"/>
              </a:rPr>
              <a:t>username</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string</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002060"/>
                </a:solidFill>
                <a:highlight>
                  <a:srgbClr val="FFFF00"/>
                </a:highlight>
                <a:latin typeface="Consolas" panose="020B0609020204030204" pitchFamily="49" charset="0"/>
                <a:cs typeface="Consolas" panose="020B0609020204030204" pitchFamily="49" charset="0"/>
              </a:rPr>
              <a:t>password</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string</a:t>
            </a:r>
            <a:r>
              <a:rPr lang="en-US" sz="1700" dirty="0">
                <a:solidFill>
                  <a:schemeClr val="tx1"/>
                </a:solidFill>
                <a:highlight>
                  <a:srgbClr val="FFFF00"/>
                </a:highlight>
                <a:latin typeface="Consolas" panose="020B0609020204030204" pitchFamily="49" charset="0"/>
                <a:cs typeface="Consolas" panose="020B0609020204030204" pitchFamily="49" charset="0"/>
              </a:rPr>
              <a:t>() });</a:t>
            </a:r>
            <a:endParaRPr lang="en-US" sz="1700" dirty="0">
              <a:solidFill>
                <a:srgbClr val="0070C1"/>
              </a:solidFill>
              <a:highlight>
                <a:srgbClr val="FFFF00"/>
              </a:highlight>
              <a:latin typeface="Consolas" panose="020B0609020204030204" pitchFamily="49" charset="0"/>
              <a:cs typeface="Consolas" panose="020B0609020204030204" pitchFamily="49" charset="0"/>
            </a:endParaRPr>
          </a:p>
          <a:p>
            <a:pPr>
              <a:lnSpc>
                <a:spcPct val="110000"/>
              </a:lnSpc>
              <a:buNone/>
            </a:pPr>
            <a:r>
              <a:rPr lang="en-US" sz="1700" dirty="0">
                <a:solidFill>
                  <a:srgbClr val="AF00DB"/>
                </a:solidFill>
                <a:latin typeface="Consolas" panose="020B0609020204030204" pitchFamily="49" charset="0"/>
                <a:cs typeface="Consolas" panose="020B0609020204030204" pitchFamily="49" charset="0"/>
              </a:rPr>
              <a:t>export </a:t>
            </a:r>
            <a:r>
              <a:rPr lang="en-US" sz="1700" dirty="0">
                <a:solidFill>
                  <a:srgbClr val="0000FF"/>
                </a:solidFill>
                <a:latin typeface="Consolas" panose="020B0609020204030204" pitchFamily="49" charset="0"/>
                <a:cs typeface="Consolas" panose="020B0609020204030204" pitchFamily="49" charset="0"/>
              </a:rPr>
              <a:t>function</a:t>
            </a:r>
            <a:r>
              <a:rPr lang="en-US" sz="1700"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loginController</a:t>
            </a:r>
            <a:r>
              <a:rPr lang="en-US" sz="1700" dirty="0">
                <a:solidFill>
                  <a:srgbClr val="3B3B3B"/>
                </a:solidFill>
                <a:latin typeface="Consolas" panose="020B0609020204030204" pitchFamily="49" charset="0"/>
                <a:cs typeface="Consolas" panose="020B0609020204030204" pitchFamily="49" charset="0"/>
              </a:rPr>
              <a:t>(</a:t>
            </a:r>
            <a:r>
              <a:rPr lang="en-US" sz="1700" dirty="0">
                <a:solidFill>
                  <a:srgbClr val="001080"/>
                </a:solidFill>
                <a:latin typeface="Consolas" panose="020B0609020204030204" pitchFamily="49" charset="0"/>
                <a:cs typeface="Consolas" panose="020B0609020204030204" pitchFamily="49" charset="0"/>
              </a:rPr>
              <a:t>request: </a:t>
            </a:r>
            <a:r>
              <a:rPr lang="en-US" sz="1700" dirty="0">
                <a:solidFill>
                  <a:srgbClr val="0070C0"/>
                </a:solidFill>
                <a:latin typeface="Consolas" panose="020B0609020204030204" pitchFamily="49" charset="0"/>
                <a:cs typeface="Consolas" panose="020B0609020204030204" pitchFamily="49" charset="0"/>
              </a:rPr>
              <a:t>Request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response: </a:t>
            </a:r>
            <a:r>
              <a:rPr lang="en-US" sz="1700" dirty="0">
                <a:solidFill>
                  <a:srgbClr val="0070C0"/>
                </a:solidFill>
                <a:latin typeface="Consolas" panose="020B0609020204030204" pitchFamily="49" charset="0"/>
                <a:cs typeface="Consolas" panose="020B0609020204030204" pitchFamily="49" charset="0"/>
              </a:rPr>
              <a:t>Response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00FF"/>
                </a:solidFill>
                <a:highlight>
                  <a:srgbClr val="FFFF00"/>
                </a:highlight>
                <a:latin typeface="Consolas" panose="020B0609020204030204" pitchFamily="49" charset="0"/>
                <a:cs typeface="Consolas" panose="020B0609020204030204" pitchFamily="49" charset="0"/>
              </a:rPr>
              <a:t>  const</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a:solidFill>
                  <a:srgbClr val="0070C1"/>
                </a:solidFill>
                <a:highlight>
                  <a:srgbClr val="FFFF00"/>
                </a:highlight>
                <a:latin typeface="Consolas" panose="020B0609020204030204" pitchFamily="49" charset="0"/>
                <a:cs typeface="Consolas" panose="020B0609020204030204" pitchFamily="49" charset="0"/>
              </a:rPr>
              <a:t>auth </a:t>
            </a:r>
            <a:r>
              <a:rPr lang="en-US" sz="1700" dirty="0">
                <a:solidFill>
                  <a:srgbClr val="000000"/>
                </a:solidFill>
                <a:highlight>
                  <a:srgbClr val="FFFF00"/>
                </a:highlight>
                <a:latin typeface="Consolas" panose="020B0609020204030204" pitchFamily="49" charset="0"/>
                <a:cs typeface="Consolas" panose="020B0609020204030204" pitchFamily="49" charset="0"/>
              </a:rPr>
              <a:t>=</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zLoginReq</a:t>
            </a:r>
            <a:r>
              <a:rPr lang="en-US" sz="1700" dirty="0" err="1">
                <a:solidFill>
                  <a:srgbClr val="3B3B3B"/>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safeParse</a:t>
            </a:r>
            <a:r>
              <a:rPr lang="en-US" sz="1700" dirty="0">
                <a:solidFill>
                  <a:srgbClr val="3B3B3B"/>
                </a:solidFill>
                <a:highlight>
                  <a:srgbClr val="FFFF00"/>
                </a:highlight>
                <a:latin typeface="Consolas" panose="020B0609020204030204" pitchFamily="49" charset="0"/>
                <a:cs typeface="Consolas" panose="020B0609020204030204" pitchFamily="49" charset="0"/>
              </a:rPr>
              <a:t>(</a:t>
            </a:r>
            <a:r>
              <a:rPr lang="en-US" sz="1700" dirty="0" err="1">
                <a:solidFill>
                  <a:srgbClr val="001080"/>
                </a:solidFill>
                <a:highlight>
                  <a:srgbClr val="FFFF00"/>
                </a:highlight>
                <a:latin typeface="Consolas" panose="020B0609020204030204" pitchFamily="49" charset="0"/>
                <a:cs typeface="Consolas" panose="020B0609020204030204" pitchFamily="49" charset="0"/>
              </a:rPr>
              <a:t>request</a:t>
            </a:r>
            <a:r>
              <a:rPr lang="en-US" sz="1700" dirty="0" err="1">
                <a:solidFill>
                  <a:srgbClr val="3B3B3B"/>
                </a:solidFill>
                <a:highlight>
                  <a:srgbClr val="FFFF00"/>
                </a:highlight>
                <a:latin typeface="Consolas" panose="020B0609020204030204" pitchFamily="49" charset="0"/>
                <a:cs typeface="Consolas" panose="020B0609020204030204" pitchFamily="49" charset="0"/>
              </a:rPr>
              <a:t>.</a:t>
            </a:r>
            <a:r>
              <a:rPr lang="en-US" sz="1700" dirty="0" err="1">
                <a:solidFill>
                  <a:srgbClr val="001080"/>
                </a:solidFill>
                <a:highlight>
                  <a:srgbClr val="FFFF00"/>
                </a:highlight>
                <a:latin typeface="Consolas" panose="020B0609020204030204" pitchFamily="49" charset="0"/>
                <a:cs typeface="Consolas" panose="020B0609020204030204" pitchFamily="49" charset="0"/>
              </a:rPr>
              <a:t>body</a:t>
            </a:r>
            <a:r>
              <a:rPr lang="en-US" sz="1700" dirty="0">
                <a:solidFill>
                  <a:srgbClr val="001080"/>
                </a:solidFill>
                <a:highlight>
                  <a:srgbClr val="FFFF00"/>
                </a:highlight>
                <a:latin typeface="Consolas" panose="020B0609020204030204" pitchFamily="49" charset="0"/>
                <a:cs typeface="Consolas" panose="020B0609020204030204" pitchFamily="49" charset="0"/>
              </a:rPr>
              <a:t>)</a:t>
            </a:r>
            <a:r>
              <a:rPr lang="en-US" sz="1700" dirty="0">
                <a:solidFill>
                  <a:srgbClr val="3B3B3B"/>
                </a:solidFill>
                <a:highlight>
                  <a:srgbClr val="FFFF00"/>
                </a:highlight>
                <a:latin typeface="Consolas" panose="020B0609020204030204" pitchFamily="49" charset="0"/>
                <a:cs typeface="Consolas" panose="020B0609020204030204" pitchFamily="49" charset="0"/>
              </a:rPr>
              <a:t>;</a:t>
            </a:r>
            <a:endParaRPr lang="en-US" sz="1700" dirty="0">
              <a:solidFill>
                <a:schemeClr val="tx1"/>
              </a:solidFill>
              <a:highlight>
                <a:srgbClr val="FFFF00"/>
              </a:highlight>
              <a:latin typeface="Consolas" panose="020B0609020204030204" pitchFamily="49" charset="0"/>
              <a:cs typeface="Consolas" panose="020B0609020204030204" pitchFamily="49" charset="0"/>
            </a:endParaRPr>
          </a:p>
          <a:p>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AF00DB"/>
                </a:solidFill>
                <a:highlight>
                  <a:srgbClr val="FFFF00"/>
                </a:highlight>
                <a:latin typeface="Consolas" panose="020B0609020204030204" pitchFamily="49" charset="0"/>
                <a:cs typeface="Consolas" panose="020B0609020204030204" pitchFamily="49" charset="0"/>
              </a:rPr>
              <a:t>if</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auth</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rgbClr val="002060"/>
                </a:solidFill>
                <a:highlight>
                  <a:srgbClr val="FFFF00"/>
                </a:highlight>
                <a:latin typeface="Consolas" panose="020B0609020204030204" pitchFamily="49" charset="0"/>
                <a:cs typeface="Consolas" panose="020B0609020204030204" pitchFamily="49" charset="0"/>
              </a:rPr>
              <a:t>success</a:t>
            </a:r>
            <a:r>
              <a:rPr lang="en-US" sz="1700" dirty="0">
                <a:solidFill>
                  <a:schemeClr val="tx1"/>
                </a:solidFill>
                <a:highlight>
                  <a:srgbClr val="FFFF00"/>
                </a:highlight>
                <a:latin typeface="Consolas" panose="020B0609020204030204" pitchFamily="49" charset="0"/>
                <a:cs typeface="Consolas" panose="020B0609020204030204" pitchFamily="49" charset="0"/>
              </a:rPr>
              <a:t>) {</a:t>
            </a:r>
          </a:p>
          <a:p>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err="1">
                <a:solidFill>
                  <a:srgbClr val="002060"/>
                </a:solidFill>
                <a:highlight>
                  <a:srgbClr val="FFFF00"/>
                </a:highlight>
                <a:latin typeface="Consolas" panose="020B0609020204030204" pitchFamily="49" charset="0"/>
                <a:cs typeface="Consolas" panose="020B0609020204030204" pitchFamily="49" charset="0"/>
              </a:rPr>
              <a:t>response</a:t>
            </a:r>
            <a:r>
              <a:rPr lang="en-US" sz="1700" dirty="0" err="1">
                <a:solidFill>
                  <a:schemeClr val="tx1"/>
                </a:solidFill>
                <a:highlight>
                  <a:srgbClr val="FFFF00"/>
                </a:highlight>
                <a:latin typeface="Consolas" panose="020B0609020204030204" pitchFamily="49" charset="0"/>
                <a:cs typeface="Consolas" panose="020B0609020204030204" pitchFamily="49" charset="0"/>
              </a:rPr>
              <a:t>.</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send</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rgbClr val="002060"/>
                </a:solidFill>
                <a:highlight>
                  <a:srgbClr val="FFFF00"/>
                </a:highlight>
                <a:latin typeface="Consolas" panose="020B0609020204030204" pitchFamily="49" charset="0"/>
                <a:cs typeface="Consolas" panose="020B0609020204030204" pitchFamily="49" charset="0"/>
              </a:rPr>
              <a:t>error</a:t>
            </a:r>
            <a:r>
              <a:rPr lang="en-US" sz="1700" dirty="0">
                <a:solidFill>
                  <a:schemeClr val="tx1"/>
                </a:solidFill>
                <a:highlight>
                  <a:srgbClr val="FFFF00"/>
                </a:highlight>
                <a:latin typeface="Consolas" panose="020B0609020204030204" pitchFamily="49" charset="0"/>
                <a:cs typeface="Consolas" panose="020B0609020204030204" pitchFamily="49" charset="0"/>
              </a:rPr>
              <a:t>: </a:t>
            </a:r>
            <a:r>
              <a:rPr lang="en-US" sz="1700" dirty="0">
                <a:solidFill>
                  <a:schemeClr val="accent2">
                    <a:lumMod val="50000"/>
                  </a:schemeClr>
                </a:solidFill>
                <a:highlight>
                  <a:srgbClr val="FFFF00"/>
                </a:highlight>
                <a:latin typeface="Consolas" panose="020B0609020204030204" pitchFamily="49" charset="0"/>
                <a:cs typeface="Consolas" panose="020B0609020204030204" pitchFamily="49" charset="0"/>
              </a:rPr>
              <a:t>'Bad request' </a:t>
            </a:r>
            <a:r>
              <a:rPr lang="en-US" sz="1700" dirty="0">
                <a:solidFill>
                  <a:schemeClr val="tx1"/>
                </a:solidFill>
                <a:highlight>
                  <a:srgbClr val="FFFF00"/>
                </a:highlight>
                <a:latin typeface="Consolas" panose="020B0609020204030204" pitchFamily="49" charset="0"/>
                <a:cs typeface="Consolas" panose="020B0609020204030204" pitchFamily="49" charset="0"/>
              </a:rPr>
              <a:t>});</a:t>
            </a:r>
          </a:p>
          <a:p>
            <a:pPr>
              <a:lnSpc>
                <a:spcPct val="110000"/>
              </a:lnSpc>
              <a:buNone/>
            </a:pPr>
            <a:r>
              <a:rPr lang="en-US" sz="1700" dirty="0">
                <a:solidFill>
                  <a:schemeClr val="tx1"/>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 if</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70C1"/>
                </a:solidFill>
                <a:latin typeface="Consolas" panose="020B0609020204030204" pitchFamily="49" charset="0"/>
                <a:cs typeface="Consolas" panose="020B0609020204030204" pitchFamily="49" charset="0"/>
              </a:rPr>
              <a:t>auth.data</a:t>
            </a:r>
            <a:r>
              <a:rPr lang="en-US" sz="1700" dirty="0" err="1">
                <a:solidFill>
                  <a:srgbClr val="3B3B3B"/>
                </a:solidFill>
                <a:latin typeface="Consolas" panose="020B0609020204030204" pitchFamily="49" charset="0"/>
                <a:cs typeface="Consolas" panose="020B0609020204030204" pitchFamily="49" charset="0"/>
              </a:rPr>
              <a:t>.username.</a:t>
            </a:r>
            <a:r>
              <a:rPr lang="en-US" sz="1700" dirty="0" err="1">
                <a:solidFill>
                  <a:srgbClr val="795E26"/>
                </a:solidFill>
                <a:latin typeface="Consolas" panose="020B0609020204030204" pitchFamily="49" charset="0"/>
                <a:cs typeface="Consolas" panose="020B0609020204030204" pitchFamily="49" charset="0"/>
              </a:rPr>
              <a:t>toLowerCase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'user1'</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&amp;&amp;</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3B3B3B"/>
                </a:solidFill>
                <a:latin typeface="Consolas" panose="020B0609020204030204" pitchFamily="49" charset="0"/>
                <a:cs typeface="Consolas" panose="020B0609020204030204" pitchFamily="49" charset="0"/>
              </a:rPr>
              <a:t>auth.data.</a:t>
            </a:r>
            <a:r>
              <a:rPr lang="en-US" sz="1700" dirty="0" err="1">
                <a:solidFill>
                  <a:srgbClr val="0070C1"/>
                </a:solidFill>
                <a:latin typeface="Consolas" panose="020B0609020204030204" pitchFamily="49" charset="0"/>
                <a:cs typeface="Consolas" panose="020B0609020204030204" pitchFamily="49" charset="0"/>
              </a:rPr>
              <a:t>password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'secret'</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6">
                    <a:lumMod val="50000"/>
                  </a:schemeClr>
                </a:solidFill>
                <a:latin typeface="Consolas" panose="020B0609020204030204" pitchFamily="49" charset="0"/>
                <a:cs typeface="Consolas" panose="020B0609020204030204" pitchFamily="49" charset="0"/>
              </a:rPr>
              <a:t>1</a:t>
            </a:r>
            <a:r>
              <a:rPr lang="en-US" sz="1700" dirty="0">
                <a:solidFill>
                  <a:schemeClr val="tx1"/>
                </a:solidFill>
                <a:latin typeface="Consolas" panose="020B0609020204030204" pitchFamily="49" charset="0"/>
                <a:cs typeface="Consolas" panose="020B0609020204030204" pitchFamily="49" charset="0"/>
              </a:rPr>
              <a:t>;</a:t>
            </a:r>
            <a:endParaRPr lang="en-US" sz="1700" dirty="0">
              <a:solidFill>
                <a:srgbClr val="3B3B3B"/>
              </a:solidFill>
              <a:latin typeface="Consolas" panose="020B0609020204030204" pitchFamily="49" charset="0"/>
              <a:cs typeface="Consolas" panose="020B0609020204030204" pitchFamily="49" charset="0"/>
            </a:endParaRPr>
          </a:p>
          <a:p>
            <a:pPr>
              <a:lnSpc>
                <a:spcPct val="110000"/>
              </a:lnSpc>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success: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true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error:</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'Invalid username or 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b="0" dirty="0">
              <a:solidFill>
                <a:srgbClr val="3B3B3B"/>
              </a:solidFill>
              <a:effectLst/>
              <a:latin typeface="Consolas" panose="020B0609020204030204" pitchFamily="49" charset="0"/>
              <a:cs typeface="Consolas" panose="020B0609020204030204" pitchFamily="49" charset="0"/>
            </a:endParaRPr>
          </a:p>
        </p:txBody>
      </p:sp>
      <p:sp>
        <p:nvSpPr>
          <p:cNvPr id="3" name="TextBox 2">
            <a:extLst>
              <a:ext uri="{FF2B5EF4-FFF2-40B4-BE49-F238E27FC236}">
                <a16:creationId xmlns:a16="http://schemas.microsoft.com/office/drawing/2014/main" id="{967A71A4-1C83-B622-6744-B04B0CD3EB49}"/>
              </a:ext>
            </a:extLst>
          </p:cNvPr>
          <p:cNvSpPr txBox="1"/>
          <p:nvPr/>
        </p:nvSpPr>
        <p:spPr>
          <a:xfrm>
            <a:off x="783336" y="1571893"/>
            <a:ext cx="12265152" cy="55086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700" dirty="0">
                <a:solidFill>
                  <a:schemeClr val="accent6">
                    <a:lumMod val="50000"/>
                  </a:schemeClr>
                </a:solidFill>
                <a:latin typeface="Consolas" panose="020B0609020204030204" pitchFamily="49" charset="0"/>
                <a:cs typeface="Consolas" panose="020B0609020204030204" pitchFamily="49" charset="0"/>
              </a:rPr>
              <a:t>// </a:t>
            </a:r>
            <a:r>
              <a:rPr lang="en-US" sz="17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7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type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 Request, Response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'express'</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a:t>
            </a:r>
            <a:r>
              <a:rPr lang="en-US" sz="1700" dirty="0">
                <a:solidFill>
                  <a:srgbClr val="001080"/>
                </a:solidFill>
                <a:latin typeface="Consolas" panose="020B0609020204030204" pitchFamily="49" charset="0"/>
                <a:cs typeface="Consolas" panose="020B0609020204030204" pitchFamily="49" charset="0"/>
              </a:rPr>
              <a:t>{ z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a:t>
            </a:r>
            <a:r>
              <a:rPr lang="en-US" sz="1700" dirty="0" err="1">
                <a:solidFill>
                  <a:srgbClr val="A31515"/>
                </a:solidFill>
                <a:latin typeface="Consolas" panose="020B0609020204030204" pitchFamily="49" charset="0"/>
                <a:cs typeface="Consolas" panose="020B0609020204030204" pitchFamily="49" charset="0"/>
              </a:rPr>
              <a:t>zod</a:t>
            </a:r>
            <a:r>
              <a:rPr lang="en-US" sz="1700" dirty="0">
                <a:solidFill>
                  <a:srgbClr val="A31515"/>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let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98658"/>
                </a:solidFill>
                <a:latin typeface="Consolas" panose="020B0609020204030204" pitchFamily="49" charset="0"/>
                <a:cs typeface="Consolas" panose="020B0609020204030204" pitchFamily="49" charset="0"/>
              </a:rPr>
              <a:t>0</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const</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a:solidFill>
                  <a:schemeClr val="tx1"/>
                </a:solidFill>
                <a:latin typeface="Consolas" panose="020B0609020204030204" pitchFamily="49" charset="0"/>
                <a:cs typeface="Consolas" panose="020B0609020204030204" pitchFamily="49" charset="0"/>
              </a:rPr>
              <a:t> =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object</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username</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password</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buNone/>
            </a:pPr>
            <a:r>
              <a:rPr lang="en-US" sz="1700" dirty="0">
                <a:solidFill>
                  <a:srgbClr val="AF00DB"/>
                </a:solidFill>
                <a:latin typeface="Consolas" panose="020B0609020204030204" pitchFamily="49" charset="0"/>
                <a:cs typeface="Consolas" panose="020B0609020204030204" pitchFamily="49" charset="0"/>
              </a:rPr>
              <a:t>export </a:t>
            </a:r>
            <a:r>
              <a:rPr lang="en-US" sz="1700" dirty="0">
                <a:solidFill>
                  <a:srgbClr val="0000FF"/>
                </a:solidFill>
                <a:latin typeface="Consolas" panose="020B0609020204030204" pitchFamily="49" charset="0"/>
                <a:cs typeface="Consolas" panose="020B0609020204030204" pitchFamily="49" charset="0"/>
              </a:rPr>
              <a:t>function</a:t>
            </a:r>
            <a:r>
              <a:rPr lang="en-US" sz="1700"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loginController</a:t>
            </a:r>
            <a:r>
              <a:rPr lang="en-US" sz="1700" dirty="0">
                <a:solidFill>
                  <a:srgbClr val="3B3B3B"/>
                </a:solidFill>
                <a:latin typeface="Consolas" panose="020B0609020204030204" pitchFamily="49" charset="0"/>
                <a:cs typeface="Consolas" panose="020B0609020204030204" pitchFamily="49" charset="0"/>
              </a:rPr>
              <a:t>(</a:t>
            </a:r>
            <a:r>
              <a:rPr lang="en-US" sz="1700" dirty="0">
                <a:solidFill>
                  <a:srgbClr val="001080"/>
                </a:solidFill>
                <a:latin typeface="Consolas" panose="020B0609020204030204" pitchFamily="49" charset="0"/>
                <a:cs typeface="Consolas" panose="020B0609020204030204" pitchFamily="49" charset="0"/>
              </a:rPr>
              <a:t>request: </a:t>
            </a:r>
            <a:r>
              <a:rPr lang="en-US" sz="1700" dirty="0">
                <a:solidFill>
                  <a:srgbClr val="0070C0"/>
                </a:solidFill>
                <a:latin typeface="Consolas" panose="020B0609020204030204" pitchFamily="49" charset="0"/>
                <a:cs typeface="Consolas" panose="020B0609020204030204" pitchFamily="49" charset="0"/>
              </a:rPr>
              <a:t>Request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response: </a:t>
            </a:r>
            <a:r>
              <a:rPr lang="en-US" sz="1700" dirty="0">
                <a:solidFill>
                  <a:srgbClr val="0070C0"/>
                </a:solidFill>
                <a:latin typeface="Consolas" panose="020B0609020204030204" pitchFamily="49" charset="0"/>
                <a:cs typeface="Consolas" panose="020B0609020204030204" pitchFamily="49" charset="0"/>
              </a:rPr>
              <a:t>Response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00FF"/>
                </a:solidFill>
                <a:latin typeface="Consolas" panose="020B0609020204030204" pitchFamily="49" charset="0"/>
                <a:cs typeface="Consolas" panose="020B0609020204030204" pitchFamily="49" charset="0"/>
              </a:rPr>
              <a:t>  const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70C1"/>
                </a:solidFill>
                <a:latin typeface="Consolas" panose="020B0609020204030204" pitchFamily="49" charset="0"/>
                <a:cs typeface="Consolas" panose="020B0609020204030204" pitchFamily="49" charset="0"/>
              </a:rPr>
              <a:t>auth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safeParse</a:t>
            </a:r>
            <a:r>
              <a:rPr lang="en-US" sz="1700" dirty="0">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request</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body</a:t>
            </a:r>
            <a:r>
              <a:rPr lang="en-US" sz="1700" dirty="0">
                <a:solidFill>
                  <a:srgbClr val="00108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chemeClr val="tx1"/>
              </a:solidFill>
              <a:latin typeface="Consolas" panose="020B0609020204030204" pitchFamily="49" charset="0"/>
              <a:cs typeface="Consolas" panose="020B0609020204030204" pitchFamily="49" charset="0"/>
            </a:endParaRPr>
          </a:p>
          <a:p>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if</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success</a:t>
            </a:r>
            <a:r>
              <a:rPr lang="en-US" sz="1700" dirty="0">
                <a:solidFill>
                  <a:schemeClr val="tx1"/>
                </a:solidFill>
                <a:latin typeface="Consolas" panose="020B0609020204030204" pitchFamily="49" charset="0"/>
                <a:cs typeface="Consolas" panose="020B0609020204030204" pitchFamily="49" charset="0"/>
              </a:rPr>
              <a:t>) {</a:t>
            </a:r>
          </a:p>
          <a:p>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response</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send</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error</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2">
                    <a:lumMod val="50000"/>
                  </a:schemeClr>
                </a:solidFill>
                <a:latin typeface="Consolas" panose="020B0609020204030204" pitchFamily="49" charset="0"/>
                <a:cs typeface="Consolas" panose="020B0609020204030204" pitchFamily="49" charset="0"/>
              </a:rPr>
              <a:t>'Bad request' </a:t>
            </a:r>
            <a:r>
              <a:rPr lang="en-US" sz="1700" dirty="0">
                <a:solidFill>
                  <a:schemeClr val="tx1"/>
                </a:solidFill>
                <a:latin typeface="Consolas" panose="020B0609020204030204" pitchFamily="49" charset="0"/>
                <a:cs typeface="Consolas" panose="020B0609020204030204" pitchFamily="49" charset="0"/>
              </a:rPr>
              <a:t>});</a:t>
            </a:r>
          </a:p>
          <a:p>
            <a:pPr>
              <a:lnSpc>
                <a:spcPct val="110000"/>
              </a:lnSpc>
              <a:buNone/>
            </a:pPr>
            <a:r>
              <a:rPr lang="en-US" sz="1700" dirty="0">
                <a:solidFill>
                  <a:schemeClr val="tx1"/>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 if</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70C1"/>
                </a:solidFill>
                <a:latin typeface="Consolas" panose="020B0609020204030204" pitchFamily="49" charset="0"/>
                <a:cs typeface="Consolas" panose="020B0609020204030204" pitchFamily="49" charset="0"/>
              </a:rPr>
              <a:t>auth.data</a:t>
            </a:r>
            <a:r>
              <a:rPr lang="en-US" sz="1700" dirty="0" err="1">
                <a:solidFill>
                  <a:srgbClr val="3B3B3B"/>
                </a:solidFill>
                <a:latin typeface="Consolas" panose="020B0609020204030204" pitchFamily="49" charset="0"/>
                <a:cs typeface="Consolas" panose="020B0609020204030204" pitchFamily="49" charset="0"/>
              </a:rPr>
              <a:t>.username.</a:t>
            </a:r>
            <a:r>
              <a:rPr lang="en-US" sz="1700" dirty="0" err="1">
                <a:solidFill>
                  <a:srgbClr val="795E26"/>
                </a:solidFill>
                <a:latin typeface="Consolas" panose="020B0609020204030204" pitchFamily="49" charset="0"/>
                <a:cs typeface="Consolas" panose="020B0609020204030204" pitchFamily="49" charset="0"/>
              </a:rPr>
              <a:t>toLowerCase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'user1'</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&amp;&amp;</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3B3B3B"/>
                </a:solidFill>
                <a:latin typeface="Consolas" panose="020B0609020204030204" pitchFamily="49" charset="0"/>
                <a:cs typeface="Consolas" panose="020B0609020204030204" pitchFamily="49" charset="0"/>
              </a:rPr>
              <a:t>auth.data.</a:t>
            </a:r>
            <a:r>
              <a:rPr lang="en-US" sz="1700" dirty="0" err="1">
                <a:solidFill>
                  <a:srgbClr val="0070C1"/>
                </a:solidFill>
                <a:latin typeface="Consolas" panose="020B0609020204030204" pitchFamily="49" charset="0"/>
                <a:cs typeface="Consolas" panose="020B0609020204030204" pitchFamily="49" charset="0"/>
              </a:rPr>
              <a:t>password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'secret'</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6">
                    <a:lumMod val="50000"/>
                  </a:schemeClr>
                </a:solidFill>
                <a:latin typeface="Consolas" panose="020B0609020204030204" pitchFamily="49" charset="0"/>
                <a:cs typeface="Consolas" panose="020B0609020204030204" pitchFamily="49" charset="0"/>
              </a:rPr>
              <a:t>1</a:t>
            </a:r>
            <a:r>
              <a:rPr lang="en-US" sz="1700" dirty="0">
                <a:solidFill>
                  <a:schemeClr val="tx1"/>
                </a:solidFill>
                <a:latin typeface="Consolas" panose="020B0609020204030204" pitchFamily="49" charset="0"/>
                <a:cs typeface="Consolas" panose="020B0609020204030204" pitchFamily="49" charset="0"/>
              </a:rPr>
              <a:t>;</a:t>
            </a:r>
            <a:endParaRPr lang="en-US" sz="1700" dirty="0">
              <a:solidFill>
                <a:srgbClr val="3B3B3B"/>
              </a:solidFill>
              <a:latin typeface="Consolas" panose="020B0609020204030204" pitchFamily="49" charset="0"/>
              <a:cs typeface="Consolas" panose="020B0609020204030204" pitchFamily="49" charset="0"/>
            </a:endParaRPr>
          </a:p>
          <a:p>
            <a:pPr>
              <a:lnSpc>
                <a:spcPct val="110000"/>
              </a:lnSpc>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success: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true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error:</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'Invalid username or 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b="0" dirty="0">
              <a:solidFill>
                <a:srgbClr val="3B3B3B"/>
              </a:solidFill>
              <a:effectLst/>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033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9" presetClass="exit" presetSubtype="0" fill="hold" grpId="0" nodeType="withEffect">
                                  <p:stCondLst>
                                    <p:cond delay="0"/>
                                  </p:stCondLst>
                                  <p:childTnLst>
                                    <p:animEffect transition="out" filter="dissolve">
                                      <p:cBhvr>
                                        <p:cTn id="8" dur="500"/>
                                        <p:tgtEl>
                                          <p:spTgt spid="31"/>
                                        </p:tgtEl>
                                      </p:cBhvr>
                                    </p:animEffect>
                                    <p:set>
                                      <p:cBhvr>
                                        <p:cTn id="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EAD6-E64B-B27C-EB4D-B4A671DE22CA}"/>
            </a:ext>
          </a:extLst>
        </p:cNvPr>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891CD8B9-ECF7-DB31-0899-73EC71071BE7}"/>
              </a:ext>
            </a:extLst>
          </p:cNvPr>
          <p:cNvCxnSpPr>
            <a:cxnSpLocks/>
          </p:cNvCxnSpPr>
          <p:nvPr/>
        </p:nvCxnSpPr>
        <p:spPr>
          <a:xfrm flipH="1" flipV="1">
            <a:off x="6207513" y="4314851"/>
            <a:ext cx="4035888" cy="852752"/>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33CF561-AD5D-F15D-A372-5A9BF41E6428}"/>
              </a:ext>
            </a:extLst>
          </p:cNvPr>
          <p:cNvSpPr>
            <a:spLocks noGrp="1"/>
          </p:cNvSpPr>
          <p:nvPr>
            <p:ph type="title"/>
          </p:nvPr>
        </p:nvSpPr>
        <p:spPr/>
        <p:txBody>
          <a:bodyPr/>
          <a:lstStyle/>
          <a:p>
            <a:r>
              <a:rPr lang="en-US" dirty="0"/>
              <a:t>The Controller Relies on the Service Layer</a:t>
            </a:r>
          </a:p>
        </p:txBody>
      </p:sp>
      <p:sp>
        <p:nvSpPr>
          <p:cNvPr id="4" name="Slide Number Placeholder 3">
            <a:extLst>
              <a:ext uri="{FF2B5EF4-FFF2-40B4-BE49-F238E27FC236}">
                <a16:creationId xmlns:a16="http://schemas.microsoft.com/office/drawing/2014/main" id="{620F12CF-8A61-0C24-7CAE-E13DB5DAD293}"/>
              </a:ext>
            </a:extLst>
          </p:cNvPr>
          <p:cNvSpPr>
            <a:spLocks noGrp="1"/>
          </p:cNvSpPr>
          <p:nvPr>
            <p:ph type="sldNum" sz="quarter" idx="12"/>
          </p:nvPr>
        </p:nvSpPr>
        <p:spPr/>
        <p:txBody>
          <a:bodyPr/>
          <a:lstStyle/>
          <a:p>
            <a:fld id="{20F37917-FD3A-4669-9018-DA04BCDD3D75}" type="slidenum">
              <a:rPr lang="en-US" smtClean="0"/>
              <a:t>18</a:t>
            </a:fld>
            <a:endParaRPr lang="en-US" dirty="0"/>
          </a:p>
        </p:txBody>
      </p:sp>
      <p:sp>
        <p:nvSpPr>
          <p:cNvPr id="6" name="TextBox 5">
            <a:extLst>
              <a:ext uri="{FF2B5EF4-FFF2-40B4-BE49-F238E27FC236}">
                <a16:creationId xmlns:a16="http://schemas.microsoft.com/office/drawing/2014/main" id="{94919551-A0C6-35BF-56C7-1D335CF9F81B}"/>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072EC9B5-B110-5648-E5C1-B6ADBD82A13C}"/>
              </a:ext>
            </a:extLst>
          </p:cNvPr>
          <p:cNvSpPr txBox="1"/>
          <p:nvPr/>
        </p:nvSpPr>
        <p:spPr>
          <a:xfrm>
            <a:off x="783336" y="1571894"/>
            <a:ext cx="10515600" cy="523015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1700" dirty="0">
                <a:solidFill>
                  <a:schemeClr val="accent6">
                    <a:lumMod val="50000"/>
                  </a:schemeClr>
                </a:solidFill>
                <a:latin typeface="Consolas" panose="020B0609020204030204" pitchFamily="49" charset="0"/>
                <a:cs typeface="Consolas" panose="020B0609020204030204" pitchFamily="49" charset="0"/>
              </a:rPr>
              <a:t>// </a:t>
            </a:r>
            <a:r>
              <a:rPr lang="en-US" sz="1700" dirty="0" err="1">
                <a:solidFill>
                  <a:schemeClr val="accent6">
                    <a:lumMod val="50000"/>
                  </a:schemeClr>
                </a:solidFill>
                <a:latin typeface="Consolas" panose="020B0609020204030204" pitchFamily="49" charset="0"/>
                <a:cs typeface="Consolas" panose="020B0609020204030204" pitchFamily="49" charset="0"/>
              </a:rPr>
              <a:t>controller.ts</a:t>
            </a:r>
            <a:endParaRPr lang="en-US" sz="1700" dirty="0">
              <a:solidFill>
                <a:schemeClr val="accent6">
                  <a:lumMod val="50000"/>
                </a:schemeClr>
              </a:solidFill>
              <a:latin typeface="Consolas" panose="020B0609020204030204" pitchFamily="49" charset="0"/>
              <a:cs typeface="Consolas" panose="020B0609020204030204" pitchFamily="49" charset="0"/>
            </a:endParaRP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type</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 Request, Response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'express'</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latin typeface="Consolas" panose="020B0609020204030204" pitchFamily="49" charset="0"/>
                <a:cs typeface="Consolas" panose="020B0609020204030204" pitchFamily="49" charset="0"/>
              </a:rPr>
              <a:t>import </a:t>
            </a:r>
            <a:r>
              <a:rPr lang="en-US" sz="1700" dirty="0">
                <a:solidFill>
                  <a:srgbClr val="001080"/>
                </a:solidFill>
                <a:latin typeface="Consolas" panose="020B0609020204030204" pitchFamily="49" charset="0"/>
                <a:cs typeface="Consolas" panose="020B0609020204030204" pitchFamily="49" charset="0"/>
              </a:rPr>
              <a:t>{ z }</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from</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a:t>
            </a:r>
            <a:r>
              <a:rPr lang="en-US" sz="1700" dirty="0" err="1">
                <a:solidFill>
                  <a:srgbClr val="A31515"/>
                </a:solidFill>
                <a:latin typeface="Consolas" panose="020B0609020204030204" pitchFamily="49" charset="0"/>
                <a:cs typeface="Consolas" panose="020B0609020204030204" pitchFamily="49" charset="0"/>
              </a:rPr>
              <a:t>zod</a:t>
            </a:r>
            <a:r>
              <a:rPr lang="en-US" sz="1700" dirty="0">
                <a:solidFill>
                  <a:srgbClr val="A31515"/>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pPr>
            <a:r>
              <a:rPr lang="en-US" sz="1700" dirty="0">
                <a:solidFill>
                  <a:srgbClr val="AF00DB"/>
                </a:solidFill>
                <a:highlight>
                  <a:srgbClr val="FFFF00"/>
                </a:highlight>
                <a:latin typeface="Consolas" panose="020B0609020204030204" pitchFamily="49" charset="0"/>
                <a:cs typeface="Consolas" panose="020B0609020204030204" pitchFamily="49" charset="0"/>
              </a:rPr>
              <a:t>import </a:t>
            </a:r>
            <a:r>
              <a:rPr lang="en-US" sz="1700" dirty="0">
                <a:solidFill>
                  <a:srgbClr val="001080"/>
                </a:solidFill>
                <a:highlight>
                  <a:srgbClr val="FFFF00"/>
                </a:highlight>
                <a:latin typeface="Consolas" panose="020B0609020204030204" pitchFamily="49" charset="0"/>
                <a:cs typeface="Consolas" panose="020B0609020204030204" pitchFamily="49" charset="0"/>
              </a:rPr>
              <a:t>{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isAuthorized</a:t>
            </a:r>
            <a:r>
              <a:rPr lang="en-US" sz="1700" dirty="0">
                <a:solidFill>
                  <a:srgbClr val="001080"/>
                </a:solidFill>
                <a:highlight>
                  <a:srgbClr val="FFFF00"/>
                </a:highlight>
                <a:latin typeface="Consolas" panose="020B0609020204030204" pitchFamily="49" charset="0"/>
                <a:cs typeface="Consolas" panose="020B0609020204030204" pitchFamily="49" charset="0"/>
              </a:rPr>
              <a:t>,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incrementLogins</a:t>
            </a:r>
            <a:r>
              <a:rPr lang="en-US" sz="1700" dirty="0">
                <a:solidFill>
                  <a:srgbClr val="001080"/>
                </a:solidFill>
                <a:highlight>
                  <a:srgbClr val="FFFF00"/>
                </a:highlight>
                <a:latin typeface="Consolas" panose="020B0609020204030204" pitchFamily="49" charset="0"/>
                <a:cs typeface="Consolas" panose="020B0609020204030204" pitchFamily="49" charset="0"/>
              </a:rPr>
              <a:t> }</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a:solidFill>
                  <a:srgbClr val="AF00DB"/>
                </a:solidFill>
                <a:highlight>
                  <a:srgbClr val="FFFF00"/>
                </a:highlight>
                <a:latin typeface="Consolas" panose="020B0609020204030204" pitchFamily="49" charset="0"/>
                <a:cs typeface="Consolas" panose="020B0609020204030204" pitchFamily="49" charset="0"/>
              </a:rPr>
              <a:t>from</a:t>
            </a:r>
            <a:r>
              <a:rPr lang="en-US" sz="1700" dirty="0">
                <a:solidFill>
                  <a:srgbClr val="3B3B3B"/>
                </a:solidFill>
                <a:highlight>
                  <a:srgbClr val="FFFF00"/>
                </a:highlight>
                <a:latin typeface="Consolas" panose="020B0609020204030204" pitchFamily="49" charset="0"/>
                <a:cs typeface="Consolas" panose="020B0609020204030204" pitchFamily="49" charset="0"/>
              </a:rPr>
              <a:t> </a:t>
            </a:r>
            <a:r>
              <a:rPr lang="en-US" sz="1700" dirty="0">
                <a:solidFill>
                  <a:srgbClr val="A31515"/>
                </a:solidFill>
                <a:highlight>
                  <a:srgbClr val="FFFF00"/>
                </a:highlight>
                <a:latin typeface="Consolas" panose="020B0609020204030204" pitchFamily="49" charset="0"/>
                <a:cs typeface="Consolas" panose="020B0609020204030204" pitchFamily="49" charset="0"/>
              </a:rPr>
              <a:t>'./</a:t>
            </a:r>
            <a:r>
              <a:rPr lang="en-US" sz="1700" dirty="0" err="1">
                <a:solidFill>
                  <a:srgbClr val="A31515"/>
                </a:solidFill>
                <a:highlight>
                  <a:srgbClr val="FFFF00"/>
                </a:highlight>
                <a:latin typeface="Consolas" panose="020B0609020204030204" pitchFamily="49" charset="0"/>
                <a:cs typeface="Consolas" panose="020B0609020204030204" pitchFamily="49" charset="0"/>
              </a:rPr>
              <a:t>service.ts</a:t>
            </a:r>
            <a:r>
              <a:rPr lang="en-US" sz="1700" dirty="0">
                <a:solidFill>
                  <a:srgbClr val="A31515"/>
                </a:solidFill>
                <a:highlight>
                  <a:srgbClr val="FFFF00"/>
                </a:highlight>
                <a:latin typeface="Consolas" panose="020B0609020204030204" pitchFamily="49" charset="0"/>
                <a:cs typeface="Consolas" panose="020B0609020204030204" pitchFamily="49" charset="0"/>
              </a:rPr>
              <a:t>'</a:t>
            </a:r>
            <a:r>
              <a:rPr lang="en-US" sz="1700" dirty="0">
                <a:solidFill>
                  <a:srgbClr val="3B3B3B"/>
                </a:solidFill>
                <a:highlight>
                  <a:srgbClr val="FFFF00"/>
                </a:highlight>
                <a:latin typeface="Consolas" panose="020B0609020204030204" pitchFamily="49" charset="0"/>
                <a:cs typeface="Consolas" panose="020B0609020204030204" pitchFamily="49" charset="0"/>
              </a:rPr>
              <a:t>;</a:t>
            </a:r>
          </a:p>
          <a:p>
            <a:pPr>
              <a:lnSpc>
                <a:spcPct val="110000"/>
              </a:lnSpc>
              <a:buNone/>
            </a:pPr>
            <a:endParaRPr lang="en-US" sz="1700" dirty="0">
              <a:solidFill>
                <a:srgbClr val="0070C1"/>
              </a:solidFill>
              <a:latin typeface="Consolas" panose="020B0609020204030204" pitchFamily="49" charset="0"/>
              <a:cs typeface="Consolas" panose="020B0609020204030204" pitchFamily="49" charset="0"/>
            </a:endParaRPr>
          </a:p>
          <a:p>
            <a:pPr>
              <a:lnSpc>
                <a:spcPct val="110000"/>
              </a:lnSpc>
            </a:pPr>
            <a:r>
              <a:rPr lang="en-US" sz="1700" dirty="0">
                <a:solidFill>
                  <a:srgbClr val="0000FF"/>
                </a:solidFill>
                <a:latin typeface="Consolas" panose="020B0609020204030204" pitchFamily="49" charset="0"/>
                <a:cs typeface="Consolas" panose="020B0609020204030204" pitchFamily="49" charset="0"/>
              </a:rPr>
              <a:t>const</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a:solidFill>
                  <a:schemeClr val="tx1"/>
                </a:solidFill>
                <a:latin typeface="Consolas" panose="020B0609020204030204" pitchFamily="49" charset="0"/>
                <a:cs typeface="Consolas" panose="020B0609020204030204" pitchFamily="49" charset="0"/>
              </a:rPr>
              <a:t> =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object</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username</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password</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string</a:t>
            </a:r>
            <a:r>
              <a:rPr lang="en-US" sz="1700" dirty="0">
                <a:solidFill>
                  <a:schemeClr val="tx1"/>
                </a:solidFill>
                <a:latin typeface="Consolas" panose="020B0609020204030204" pitchFamily="49" charset="0"/>
                <a:cs typeface="Consolas" panose="020B0609020204030204" pitchFamily="49" charset="0"/>
              </a:rPr>
              <a:t>() });</a:t>
            </a:r>
            <a:endParaRPr lang="en-US" sz="1700" dirty="0">
              <a:solidFill>
                <a:srgbClr val="0070C1"/>
              </a:solidFill>
              <a:latin typeface="Consolas" panose="020B0609020204030204" pitchFamily="49" charset="0"/>
              <a:cs typeface="Consolas" panose="020B0609020204030204" pitchFamily="49" charset="0"/>
            </a:endParaRPr>
          </a:p>
          <a:p>
            <a:pPr>
              <a:lnSpc>
                <a:spcPct val="110000"/>
              </a:lnSpc>
              <a:buNone/>
            </a:pPr>
            <a:r>
              <a:rPr lang="en-US" sz="1700" dirty="0">
                <a:solidFill>
                  <a:srgbClr val="AF00DB"/>
                </a:solidFill>
                <a:latin typeface="Consolas" panose="020B0609020204030204" pitchFamily="49" charset="0"/>
                <a:cs typeface="Consolas" panose="020B0609020204030204" pitchFamily="49" charset="0"/>
              </a:rPr>
              <a:t>export </a:t>
            </a:r>
            <a:r>
              <a:rPr lang="en-US" sz="1700" dirty="0">
                <a:solidFill>
                  <a:srgbClr val="0000FF"/>
                </a:solidFill>
                <a:latin typeface="Consolas" panose="020B0609020204030204" pitchFamily="49" charset="0"/>
                <a:cs typeface="Consolas" panose="020B0609020204030204" pitchFamily="49" charset="0"/>
              </a:rPr>
              <a:t>function</a:t>
            </a:r>
            <a:r>
              <a:rPr lang="en-US" sz="1700" dirty="0">
                <a:solidFill>
                  <a:srgbClr val="0070C1"/>
                </a:solidFill>
                <a:latin typeface="Consolas" panose="020B0609020204030204" pitchFamily="49" charset="0"/>
                <a:cs typeface="Consolas" panose="020B0609020204030204" pitchFamily="49" charset="0"/>
              </a:rPr>
              <a:t> </a:t>
            </a:r>
            <a:r>
              <a:rPr lang="en-US" sz="1700" dirty="0" err="1">
                <a:solidFill>
                  <a:srgbClr val="795E26"/>
                </a:solidFill>
                <a:latin typeface="Consolas" panose="020B0609020204030204" pitchFamily="49" charset="0"/>
                <a:cs typeface="Consolas" panose="020B0609020204030204" pitchFamily="49" charset="0"/>
              </a:rPr>
              <a:t>controlLogin</a:t>
            </a:r>
            <a:r>
              <a:rPr lang="en-US" sz="1700" dirty="0">
                <a:solidFill>
                  <a:srgbClr val="3B3B3B"/>
                </a:solidFill>
                <a:latin typeface="Consolas" panose="020B0609020204030204" pitchFamily="49" charset="0"/>
                <a:cs typeface="Consolas" panose="020B0609020204030204" pitchFamily="49" charset="0"/>
              </a:rPr>
              <a:t>(</a:t>
            </a:r>
            <a:r>
              <a:rPr lang="en-US" sz="1700" dirty="0">
                <a:solidFill>
                  <a:srgbClr val="001080"/>
                </a:solidFill>
                <a:latin typeface="Consolas" panose="020B0609020204030204" pitchFamily="49" charset="0"/>
                <a:cs typeface="Consolas" panose="020B0609020204030204" pitchFamily="49" charset="0"/>
              </a:rPr>
              <a:t>request: </a:t>
            </a:r>
            <a:r>
              <a:rPr lang="en-US" sz="1700" dirty="0">
                <a:solidFill>
                  <a:srgbClr val="0070C0"/>
                </a:solidFill>
                <a:latin typeface="Consolas" panose="020B0609020204030204" pitchFamily="49" charset="0"/>
                <a:cs typeface="Consolas" panose="020B0609020204030204" pitchFamily="49" charset="0"/>
              </a:rPr>
              <a:t>Request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response: </a:t>
            </a:r>
            <a:r>
              <a:rPr lang="en-US" sz="1700" dirty="0">
                <a:solidFill>
                  <a:srgbClr val="0070C0"/>
                </a:solidFill>
                <a:latin typeface="Consolas" panose="020B0609020204030204" pitchFamily="49" charset="0"/>
                <a:cs typeface="Consolas" panose="020B0609020204030204" pitchFamily="49" charset="0"/>
              </a:rPr>
              <a:t>Response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00FF"/>
                </a:solidFill>
                <a:latin typeface="Consolas" panose="020B0609020204030204" pitchFamily="49" charset="0"/>
                <a:cs typeface="Consolas" panose="020B0609020204030204" pitchFamily="49" charset="0"/>
              </a:rPr>
              <a:t> const</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70C1"/>
                </a:solidFill>
                <a:latin typeface="Consolas" panose="020B0609020204030204" pitchFamily="49" charset="0"/>
                <a:cs typeface="Consolas" panose="020B0609020204030204" pitchFamily="49" charset="0"/>
              </a:rPr>
              <a:t>auth </a:t>
            </a:r>
            <a:r>
              <a:rPr lang="en-US" sz="1700" dirty="0">
                <a:solidFill>
                  <a:srgbClr val="00000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zLoginReq</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safeParse</a:t>
            </a:r>
            <a:r>
              <a:rPr lang="en-US" sz="1700" dirty="0">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request</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1080"/>
                </a:solidFill>
                <a:latin typeface="Consolas" panose="020B0609020204030204" pitchFamily="49" charset="0"/>
                <a:cs typeface="Consolas" panose="020B0609020204030204" pitchFamily="49" charset="0"/>
              </a:rPr>
              <a:t>body</a:t>
            </a:r>
            <a:r>
              <a:rPr lang="en-US" sz="1700" dirty="0">
                <a:solidFill>
                  <a:srgbClr val="001080"/>
                </a:solidFill>
                <a:latin typeface="Consolas" panose="020B0609020204030204" pitchFamily="49" charset="0"/>
                <a:cs typeface="Consolas" panose="020B0609020204030204" pitchFamily="49" charset="0"/>
              </a:rPr>
              <a:t>)</a:t>
            </a:r>
            <a:r>
              <a:rPr lang="en-US" sz="1700" dirty="0">
                <a:solidFill>
                  <a:srgbClr val="3B3B3B"/>
                </a:solidFill>
                <a:latin typeface="Consolas" panose="020B0609020204030204" pitchFamily="49" charset="0"/>
                <a:cs typeface="Consolas" panose="020B0609020204030204" pitchFamily="49" charset="0"/>
              </a:rPr>
              <a:t>;</a:t>
            </a:r>
            <a:endParaRPr lang="en-US" sz="1700" dirty="0">
              <a:solidFill>
                <a:schemeClr val="tx1"/>
              </a:solidFill>
              <a:latin typeface="Consolas" panose="020B0609020204030204" pitchFamily="49" charset="0"/>
              <a:cs typeface="Consolas" panose="020B0609020204030204" pitchFamily="49" charset="0"/>
            </a:endParaRPr>
          </a:p>
          <a:p>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AF00DB"/>
                </a:solidFill>
                <a:latin typeface="Consolas" panose="020B0609020204030204" pitchFamily="49" charset="0"/>
                <a:cs typeface="Consolas" panose="020B0609020204030204" pitchFamily="49" charset="0"/>
              </a:rPr>
              <a:t>if</a:t>
            </a:r>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success</a:t>
            </a:r>
            <a:r>
              <a:rPr lang="en-US" sz="1700" dirty="0">
                <a:solidFill>
                  <a:schemeClr val="tx1"/>
                </a:solidFill>
                <a:latin typeface="Consolas" panose="020B0609020204030204" pitchFamily="49" charset="0"/>
                <a:cs typeface="Consolas" panose="020B0609020204030204" pitchFamily="49" charset="0"/>
              </a:rPr>
              <a:t>) {</a:t>
            </a:r>
          </a:p>
          <a:p>
            <a:r>
              <a:rPr lang="en-US" sz="1700" dirty="0">
                <a:solidFill>
                  <a:schemeClr val="tx1"/>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response</a:t>
            </a:r>
            <a:r>
              <a:rPr lang="en-US" sz="1700" dirty="0" err="1">
                <a:solidFill>
                  <a:schemeClr val="tx1"/>
                </a:solidFill>
                <a:latin typeface="Consolas" panose="020B0609020204030204" pitchFamily="49" charset="0"/>
                <a:cs typeface="Consolas" panose="020B0609020204030204" pitchFamily="49" charset="0"/>
              </a:rPr>
              <a:t>.</a:t>
            </a:r>
            <a:r>
              <a:rPr lang="en-US" sz="1700" dirty="0" err="1">
                <a:solidFill>
                  <a:schemeClr val="accent4">
                    <a:lumMod val="50000"/>
                  </a:schemeClr>
                </a:solidFill>
                <a:latin typeface="Consolas" panose="020B0609020204030204" pitchFamily="49" charset="0"/>
                <a:cs typeface="Consolas" panose="020B0609020204030204" pitchFamily="49" charset="0"/>
              </a:rPr>
              <a:t>send</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rgbClr val="002060"/>
                </a:solidFill>
                <a:latin typeface="Consolas" panose="020B0609020204030204" pitchFamily="49" charset="0"/>
                <a:cs typeface="Consolas" panose="020B0609020204030204" pitchFamily="49" charset="0"/>
              </a:rPr>
              <a:t>error</a:t>
            </a:r>
            <a:r>
              <a:rPr lang="en-US" sz="1700" dirty="0">
                <a:solidFill>
                  <a:schemeClr val="tx1"/>
                </a:solidFill>
                <a:latin typeface="Consolas" panose="020B0609020204030204" pitchFamily="49" charset="0"/>
                <a:cs typeface="Consolas" panose="020B0609020204030204" pitchFamily="49" charset="0"/>
              </a:rPr>
              <a:t>: </a:t>
            </a:r>
            <a:r>
              <a:rPr lang="en-US" sz="1700" dirty="0">
                <a:solidFill>
                  <a:schemeClr val="accent2">
                    <a:lumMod val="50000"/>
                  </a:schemeClr>
                </a:solidFill>
                <a:latin typeface="Consolas" panose="020B0609020204030204" pitchFamily="49" charset="0"/>
                <a:cs typeface="Consolas" panose="020B0609020204030204" pitchFamily="49" charset="0"/>
              </a:rPr>
              <a:t>'Bad request' </a:t>
            </a:r>
            <a:r>
              <a:rPr lang="en-US" sz="1700" dirty="0">
                <a:solidFill>
                  <a:schemeClr val="tx1"/>
                </a:solidFill>
                <a:latin typeface="Consolas" panose="020B0609020204030204" pitchFamily="49" charset="0"/>
                <a:cs typeface="Consolas" panose="020B0609020204030204" pitchFamily="49" charset="0"/>
              </a:rPr>
              <a:t>});</a:t>
            </a:r>
          </a:p>
          <a:p>
            <a:pPr>
              <a:lnSpc>
                <a:spcPct val="110000"/>
              </a:lnSpc>
              <a:buNone/>
            </a:pPr>
            <a:r>
              <a:rPr lang="en-US" sz="1700" dirty="0">
                <a:solidFill>
                  <a:schemeClr val="tx1"/>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 if</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isAuthorized</a:t>
            </a:r>
            <a:r>
              <a:rPr lang="en-US" sz="1700" dirty="0">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data</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username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2060"/>
                </a:solidFill>
                <a:latin typeface="Consolas" panose="020B0609020204030204" pitchFamily="49" charset="0"/>
                <a:cs typeface="Consolas" panose="020B0609020204030204" pitchFamily="49" charset="0"/>
              </a:rPr>
              <a:t>auth</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username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002060"/>
                </a:solidFill>
                <a:latin typeface="Consolas" panose="020B0609020204030204" pitchFamily="49" charset="0"/>
                <a:cs typeface="Consolas" panose="020B0609020204030204" pitchFamily="49" charset="0"/>
              </a:rPr>
              <a:t>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const </a:t>
            </a:r>
            <a:r>
              <a:rPr lang="en-US" sz="1700" dirty="0" err="1">
                <a:solidFill>
                  <a:srgbClr val="0070C0"/>
                </a:solidFill>
                <a:latin typeface="Consolas" panose="020B0609020204030204" pitchFamily="49" charset="0"/>
                <a:cs typeface="Consolas" panose="020B0609020204030204" pitchFamily="49" charset="0"/>
              </a:rPr>
              <a:t>numLogins</a:t>
            </a:r>
            <a:r>
              <a:rPr lang="en-US" sz="1700" dirty="0">
                <a:solidFill>
                  <a:srgbClr val="0000FF"/>
                </a:solidFill>
                <a:latin typeface="Consolas" panose="020B0609020204030204" pitchFamily="49" charset="0"/>
                <a:cs typeface="Consolas" panose="020B0609020204030204" pitchFamily="49" charset="0"/>
              </a:rPr>
              <a:t> = </a:t>
            </a:r>
            <a:r>
              <a:rPr lang="en-US" sz="1700" dirty="0" err="1">
                <a:solidFill>
                  <a:schemeClr val="accent4">
                    <a:lumMod val="50000"/>
                  </a:schemeClr>
                </a:solidFill>
                <a:highlight>
                  <a:srgbClr val="FFFF00"/>
                </a:highlight>
                <a:latin typeface="Consolas" panose="020B0609020204030204" pitchFamily="49" charset="0"/>
                <a:cs typeface="Consolas" panose="020B0609020204030204" pitchFamily="49" charset="0"/>
              </a:rPr>
              <a:t>incrementLogins</a:t>
            </a:r>
            <a:r>
              <a:rPr lang="en-US" sz="1700" dirty="0">
                <a:solidFill>
                  <a:srgbClr val="0000FF"/>
                </a:solidFill>
                <a:latin typeface="Consolas" panose="020B0609020204030204" pitchFamily="49" charset="0"/>
                <a:cs typeface="Consolas" panose="020B0609020204030204" pitchFamily="49" charset="0"/>
              </a:rPr>
              <a:t>();</a:t>
            </a:r>
            <a:endParaRPr lang="en-US" sz="1700" dirty="0">
              <a:solidFill>
                <a:srgbClr val="3B3B3B"/>
              </a:solidFill>
              <a:latin typeface="Consolas" panose="020B0609020204030204" pitchFamily="49" charset="0"/>
              <a:cs typeface="Consolas" panose="020B0609020204030204" pitchFamily="49" charset="0"/>
            </a:endParaRPr>
          </a:p>
          <a:p>
            <a:pPr>
              <a:lnSpc>
                <a:spcPct val="110000"/>
              </a:lnSpc>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success:</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00FF"/>
                </a:solidFill>
                <a:latin typeface="Consolas" panose="020B0609020204030204" pitchFamily="49" charset="0"/>
                <a:cs typeface="Consolas" panose="020B0609020204030204" pitchFamily="49" charset="0"/>
              </a:rPr>
              <a:t>true</a:t>
            </a:r>
            <a:r>
              <a:rPr lang="en-US" sz="1700" dirty="0">
                <a:solidFill>
                  <a:srgbClr val="3B3B3B"/>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numLogins</a:t>
            </a:r>
            <a:r>
              <a:rPr lang="en-US" sz="1700" dirty="0">
                <a:solidFill>
                  <a:srgbClr val="001080"/>
                </a:solidFill>
                <a:latin typeface="Consolas" panose="020B0609020204030204" pitchFamily="49" charset="0"/>
                <a:cs typeface="Consolas" panose="020B0609020204030204" pitchFamily="49" charset="0"/>
              </a:rPr>
              <a:t> </a:t>
            </a: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 </a:t>
            </a:r>
            <a:r>
              <a:rPr lang="en-US" sz="1700" dirty="0">
                <a:solidFill>
                  <a:srgbClr val="AF00DB"/>
                </a:solidFill>
                <a:latin typeface="Consolas" panose="020B0609020204030204" pitchFamily="49" charset="0"/>
                <a:cs typeface="Consolas" panose="020B0609020204030204" pitchFamily="49" charset="0"/>
              </a:rPr>
              <a:t>else</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001080"/>
                </a:solidFill>
                <a:latin typeface="Consolas" panose="020B0609020204030204" pitchFamily="49" charset="0"/>
                <a:cs typeface="Consolas" panose="020B0609020204030204" pitchFamily="49" charset="0"/>
              </a:rPr>
              <a:t>    </a:t>
            </a:r>
            <a:r>
              <a:rPr lang="en-US" sz="1700" dirty="0" err="1">
                <a:solidFill>
                  <a:srgbClr val="001080"/>
                </a:solidFill>
                <a:latin typeface="Consolas" panose="020B0609020204030204" pitchFamily="49" charset="0"/>
                <a:cs typeface="Consolas" panose="020B0609020204030204" pitchFamily="49" charset="0"/>
              </a:rPr>
              <a:t>response</a:t>
            </a:r>
            <a:r>
              <a:rPr lang="en-US" sz="1700" dirty="0" err="1">
                <a:solidFill>
                  <a:srgbClr val="3B3B3B"/>
                </a:solidFill>
                <a:latin typeface="Consolas" panose="020B0609020204030204" pitchFamily="49" charset="0"/>
                <a:cs typeface="Consolas" panose="020B0609020204030204" pitchFamily="49" charset="0"/>
              </a:rPr>
              <a:t>.</a:t>
            </a:r>
            <a:r>
              <a:rPr lang="en-US" sz="1700" dirty="0" err="1">
                <a:solidFill>
                  <a:srgbClr val="795E26"/>
                </a:solidFill>
                <a:latin typeface="Consolas" panose="020B0609020204030204" pitchFamily="49" charset="0"/>
                <a:cs typeface="Consolas" panose="020B0609020204030204" pitchFamily="49" charset="0"/>
              </a:rPr>
              <a:t>send</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001080"/>
                </a:solidFill>
                <a:latin typeface="Consolas" panose="020B0609020204030204" pitchFamily="49" charset="0"/>
                <a:cs typeface="Consolas" panose="020B0609020204030204" pitchFamily="49" charset="0"/>
              </a:rPr>
              <a:t>error:</a:t>
            </a:r>
            <a:r>
              <a:rPr lang="en-US" sz="1700" dirty="0">
                <a:solidFill>
                  <a:srgbClr val="3B3B3B"/>
                </a:solidFill>
                <a:latin typeface="Consolas" panose="020B0609020204030204" pitchFamily="49" charset="0"/>
                <a:cs typeface="Consolas" panose="020B0609020204030204" pitchFamily="49" charset="0"/>
              </a:rPr>
              <a:t> </a:t>
            </a:r>
            <a:r>
              <a:rPr lang="en-US" sz="1700" dirty="0">
                <a:solidFill>
                  <a:srgbClr val="A31515"/>
                </a:solidFill>
                <a:latin typeface="Consolas" panose="020B0609020204030204" pitchFamily="49" charset="0"/>
                <a:cs typeface="Consolas" panose="020B0609020204030204" pitchFamily="49" charset="0"/>
              </a:rPr>
              <a:t>'Invalid username or password'</a:t>
            </a: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1700" dirty="0">
                <a:solidFill>
                  <a:srgbClr val="3B3B3B"/>
                </a:solidFill>
                <a:latin typeface="Consolas" panose="020B0609020204030204" pitchFamily="49" charset="0"/>
                <a:cs typeface="Consolas" panose="020B0609020204030204" pitchFamily="49" charset="0"/>
              </a:rPr>
              <a:t>};</a:t>
            </a:r>
          </a:p>
          <a:p>
            <a:pPr>
              <a:lnSpc>
                <a:spcPct val="110000"/>
              </a:lnSpc>
              <a:buNone/>
            </a:pPr>
            <a:endParaRPr lang="en-US" sz="1700" b="0" dirty="0">
              <a:solidFill>
                <a:srgbClr val="3B3B3B"/>
              </a:solidFill>
              <a:effectLst/>
              <a:latin typeface="Consolas" panose="020B0609020204030204" pitchFamily="49" charset="0"/>
              <a:cs typeface="Consolas" panose="020B0609020204030204" pitchFamily="49" charset="0"/>
            </a:endParaRPr>
          </a:p>
        </p:txBody>
      </p:sp>
      <p:cxnSp>
        <p:nvCxnSpPr>
          <p:cNvPr id="5" name="Straight Arrow Connector 4">
            <a:extLst>
              <a:ext uri="{FF2B5EF4-FFF2-40B4-BE49-F238E27FC236}">
                <a16:creationId xmlns:a16="http://schemas.microsoft.com/office/drawing/2014/main" id="{AC981B2D-DDB6-4039-6A77-696A4C77F5E0}"/>
              </a:ext>
            </a:extLst>
          </p:cNvPr>
          <p:cNvCxnSpPr>
            <a:cxnSpLocks/>
          </p:cNvCxnSpPr>
          <p:nvPr/>
        </p:nvCxnSpPr>
        <p:spPr>
          <a:xfrm flipH="1" flipV="1">
            <a:off x="6590371" y="3724507"/>
            <a:ext cx="2687444" cy="128713"/>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C10773-0BE4-A860-2F5A-4DF7242CE776}"/>
              </a:ext>
            </a:extLst>
          </p:cNvPr>
          <p:cNvCxnSpPr>
            <a:cxnSpLocks/>
          </p:cNvCxnSpPr>
          <p:nvPr/>
        </p:nvCxnSpPr>
        <p:spPr>
          <a:xfrm flipH="1" flipV="1">
            <a:off x="6590371" y="5139644"/>
            <a:ext cx="1905000" cy="402512"/>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B6C2C4-0B1D-1D58-96C1-6125462080F6}"/>
              </a:ext>
            </a:extLst>
          </p:cNvPr>
          <p:cNvCxnSpPr>
            <a:cxnSpLocks/>
          </p:cNvCxnSpPr>
          <p:nvPr/>
        </p:nvCxnSpPr>
        <p:spPr>
          <a:xfrm flipH="1" flipV="1">
            <a:off x="7895102" y="5759148"/>
            <a:ext cx="1905000" cy="402512"/>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AutoShape 9">
            <a:extLst>
              <a:ext uri="{FF2B5EF4-FFF2-40B4-BE49-F238E27FC236}">
                <a16:creationId xmlns:a16="http://schemas.microsoft.com/office/drawing/2014/main" id="{3233A54E-9E8F-73E7-BE1B-4345E1F6CA01}"/>
              </a:ext>
            </a:extLst>
          </p:cNvPr>
          <p:cNvSpPr>
            <a:spLocks/>
          </p:cNvSpPr>
          <p:nvPr/>
        </p:nvSpPr>
        <p:spPr bwMode="auto">
          <a:xfrm>
            <a:off x="8495371" y="5047814"/>
            <a:ext cx="3496061" cy="1308536"/>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The controller uses the service layer to construct an appropriate response </a:t>
            </a:r>
          </a:p>
        </p:txBody>
      </p:sp>
      <p:sp>
        <p:nvSpPr>
          <p:cNvPr id="3" name="AutoShape 9">
            <a:extLst>
              <a:ext uri="{FF2B5EF4-FFF2-40B4-BE49-F238E27FC236}">
                <a16:creationId xmlns:a16="http://schemas.microsoft.com/office/drawing/2014/main" id="{772DFA9A-4512-809D-BAE7-768848BAF081}"/>
              </a:ext>
            </a:extLst>
          </p:cNvPr>
          <p:cNvSpPr>
            <a:spLocks/>
          </p:cNvSpPr>
          <p:nvPr/>
        </p:nvSpPr>
        <p:spPr bwMode="auto">
          <a:xfrm>
            <a:off x="8947014" y="3370846"/>
            <a:ext cx="2942063" cy="964748"/>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The controller should validate inputs</a:t>
            </a:r>
          </a:p>
        </p:txBody>
      </p:sp>
    </p:spTree>
    <p:extLst>
      <p:ext uri="{BB962C8B-B14F-4D97-AF65-F5344CB8AC3E}">
        <p14:creationId xmlns:p14="http://schemas.microsoft.com/office/powerpoint/2010/main" val="127306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0614-CA34-14B2-B7F0-7992CEEFA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081C9-3D16-98CF-B12F-34FDBDB20DF7}"/>
              </a:ext>
            </a:extLst>
          </p:cNvPr>
          <p:cNvSpPr>
            <a:spLocks noGrp="1"/>
          </p:cNvSpPr>
          <p:nvPr>
            <p:ph type="title"/>
          </p:nvPr>
        </p:nvSpPr>
        <p:spPr/>
        <p:txBody>
          <a:bodyPr/>
          <a:lstStyle/>
          <a:p>
            <a:r>
              <a:rPr lang="en-US" dirty="0"/>
              <a:t>The Service Layer Has Most of the Business Logic</a:t>
            </a:r>
          </a:p>
        </p:txBody>
      </p:sp>
      <p:sp>
        <p:nvSpPr>
          <p:cNvPr id="3" name="Content Placeholder 2">
            <a:extLst>
              <a:ext uri="{FF2B5EF4-FFF2-40B4-BE49-F238E27FC236}">
                <a16:creationId xmlns:a16="http://schemas.microsoft.com/office/drawing/2014/main" id="{D8861E4B-9414-E778-C916-4DD92A306003}"/>
              </a:ext>
            </a:extLst>
          </p:cNvPr>
          <p:cNvSpPr>
            <a:spLocks noGrp="1"/>
          </p:cNvSpPr>
          <p:nvPr>
            <p:ph idx="1"/>
          </p:nvPr>
        </p:nvSpPr>
        <p:spPr>
          <a:xfrm>
            <a:off x="838200" y="5216290"/>
            <a:ext cx="10570464" cy="1358246"/>
          </a:xfrm>
        </p:spPr>
        <p:txBody>
          <a:bodyPr/>
          <a:lstStyle/>
          <a:p>
            <a:r>
              <a:rPr lang="en-US" dirty="0"/>
              <a:t>What user needs </a:t>
            </a:r>
            <a:r>
              <a:rPr lang="en-US" i="1" dirty="0"/>
              <a:t>aren’t </a:t>
            </a:r>
            <a:r>
              <a:rPr lang="en-US" dirty="0"/>
              <a:t>being met here (and in the IP1 starter code?)</a:t>
            </a:r>
          </a:p>
          <a:p>
            <a:r>
              <a:rPr lang="en-US" dirty="0"/>
              <a:t>How can we do better?</a:t>
            </a:r>
          </a:p>
        </p:txBody>
      </p:sp>
      <p:sp>
        <p:nvSpPr>
          <p:cNvPr id="4" name="Slide Number Placeholder 3">
            <a:extLst>
              <a:ext uri="{FF2B5EF4-FFF2-40B4-BE49-F238E27FC236}">
                <a16:creationId xmlns:a16="http://schemas.microsoft.com/office/drawing/2014/main" id="{D45AB60B-A5E4-D23E-7AB2-B69D1C27D646}"/>
              </a:ext>
            </a:extLst>
          </p:cNvPr>
          <p:cNvSpPr>
            <a:spLocks noGrp="1"/>
          </p:cNvSpPr>
          <p:nvPr>
            <p:ph type="sldNum" sz="quarter" idx="12"/>
          </p:nvPr>
        </p:nvSpPr>
        <p:spPr/>
        <p:txBody>
          <a:bodyPr/>
          <a:lstStyle/>
          <a:p>
            <a:fld id="{20F37917-FD3A-4669-9018-DA04BCDD3D75}" type="slidenum">
              <a:rPr lang="en-US" smtClean="0"/>
              <a:t>19</a:t>
            </a:fld>
            <a:endParaRPr lang="en-US" dirty="0"/>
          </a:p>
        </p:txBody>
      </p:sp>
      <p:sp>
        <p:nvSpPr>
          <p:cNvPr id="6" name="TextBox 5">
            <a:extLst>
              <a:ext uri="{FF2B5EF4-FFF2-40B4-BE49-F238E27FC236}">
                <a16:creationId xmlns:a16="http://schemas.microsoft.com/office/drawing/2014/main" id="{70A67B63-B5B7-71E3-3D48-BC4E88FC44FB}"/>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1" name="TextBox 30">
            <a:extLst>
              <a:ext uri="{FF2B5EF4-FFF2-40B4-BE49-F238E27FC236}">
                <a16:creationId xmlns:a16="http://schemas.microsoft.com/office/drawing/2014/main" id="{6734EAB7-52B9-D9B9-FE5C-6604B1F64EF3}"/>
              </a:ext>
            </a:extLst>
          </p:cNvPr>
          <p:cNvSpPr txBox="1"/>
          <p:nvPr/>
        </p:nvSpPr>
        <p:spPr>
          <a:xfrm>
            <a:off x="783336" y="1571894"/>
            <a:ext cx="10515600" cy="369331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6">
                    <a:lumMod val="50000"/>
                  </a:schemeClr>
                </a:solidFill>
                <a:latin typeface="Consolas" panose="020B0609020204030204" pitchFamily="49" charset="0"/>
                <a:cs typeface="Consolas" panose="020B0609020204030204" pitchFamily="49" charset="0"/>
              </a:rPr>
              <a:t>// </a:t>
            </a:r>
            <a:r>
              <a:rPr lang="en-US" dirty="0" err="1">
                <a:solidFill>
                  <a:schemeClr val="accent6">
                    <a:lumMod val="50000"/>
                  </a:schemeClr>
                </a:solidFill>
                <a:latin typeface="Consolas" panose="020B0609020204030204" pitchFamily="49" charset="0"/>
                <a:cs typeface="Consolas" panose="020B0609020204030204" pitchFamily="49" charset="0"/>
              </a:rPr>
              <a:t>service.ts</a:t>
            </a:r>
            <a:endParaRPr lang="en-US" dirty="0">
              <a:solidFill>
                <a:schemeClr val="accent6">
                  <a:lumMod val="50000"/>
                </a:schemeClr>
              </a:solidFill>
              <a:latin typeface="Consolas" panose="020B0609020204030204" pitchFamily="49" charset="0"/>
              <a:cs typeface="Consolas" panose="020B0609020204030204" pitchFamily="49" charset="0"/>
            </a:endParaRPr>
          </a:p>
          <a:p>
            <a:endParaRPr lang="en-US" dirty="0">
              <a:solidFill>
                <a:schemeClr val="tx1"/>
              </a:solidFill>
              <a:latin typeface="Consolas" panose="020B0609020204030204" pitchFamily="49" charset="0"/>
              <a:cs typeface="Consolas" panose="020B0609020204030204" pitchFamily="49" charset="0"/>
            </a:endParaRPr>
          </a:p>
          <a:p>
            <a:r>
              <a:rPr lang="en-US" dirty="0">
                <a:solidFill>
                  <a:srgbClr val="AF00DB"/>
                </a:solidFill>
                <a:latin typeface="Consolas" panose="020B0609020204030204" pitchFamily="49" charset="0"/>
                <a:cs typeface="Consolas" panose="020B0609020204030204" pitchFamily="49" charset="0"/>
              </a:rPr>
              <a:t>export </a:t>
            </a:r>
            <a:r>
              <a:rPr lang="en-US" dirty="0">
                <a:solidFill>
                  <a:srgbClr val="0000FF"/>
                </a:solidFill>
                <a:latin typeface="Consolas" panose="020B0609020204030204" pitchFamily="49" charset="0"/>
                <a:cs typeface="Consolas" panose="020B0609020204030204" pitchFamily="49" charset="0"/>
              </a:rPr>
              <a:t>function</a:t>
            </a:r>
            <a:r>
              <a:rPr lang="en-US"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isAuthorized</a:t>
            </a:r>
            <a:r>
              <a:rPr lang="en-US" dirty="0">
                <a:solidFill>
                  <a:schemeClr val="tx1"/>
                </a:solidFill>
                <a:latin typeface="Consolas" panose="020B0609020204030204" pitchFamily="49" charset="0"/>
                <a:cs typeface="Consolas" panose="020B0609020204030204" pitchFamily="49" charset="0"/>
              </a:rPr>
              <a:t>(</a:t>
            </a:r>
            <a:r>
              <a:rPr lang="en-US" dirty="0">
                <a:solidFill>
                  <a:srgbClr val="002060"/>
                </a:solidFill>
                <a:latin typeface="Consolas" panose="020B0609020204030204" pitchFamily="49" charset="0"/>
                <a:cs typeface="Consolas" panose="020B0609020204030204" pitchFamily="49" charset="0"/>
              </a:rPr>
              <a:t>username</a:t>
            </a:r>
            <a:r>
              <a:rPr lang="en-US" dirty="0">
                <a:solidFill>
                  <a:schemeClr val="tx1"/>
                </a:solidFill>
                <a:latin typeface="Consolas" panose="020B0609020204030204" pitchFamily="49" charset="0"/>
                <a:cs typeface="Consolas" panose="020B0609020204030204" pitchFamily="49" charset="0"/>
              </a:rPr>
              <a:t>: </a:t>
            </a:r>
            <a:r>
              <a:rPr lang="en-US" dirty="0">
                <a:solidFill>
                  <a:srgbClr val="0070C0"/>
                </a:solidFill>
                <a:latin typeface="Consolas" panose="020B0609020204030204" pitchFamily="49" charset="0"/>
                <a:cs typeface="Consolas" panose="020B0609020204030204" pitchFamily="49" charset="0"/>
              </a:rPr>
              <a:t>string</a:t>
            </a:r>
            <a:r>
              <a:rPr lang="en-US" dirty="0">
                <a:solidFill>
                  <a:schemeClr val="tx1"/>
                </a:solidFill>
                <a:latin typeface="Consolas" panose="020B0609020204030204" pitchFamily="49" charset="0"/>
                <a:cs typeface="Consolas" panose="020B0609020204030204" pitchFamily="49" charset="0"/>
              </a:rPr>
              <a:t>, </a:t>
            </a:r>
            <a:r>
              <a:rPr lang="en-US" dirty="0">
                <a:solidFill>
                  <a:srgbClr val="002060"/>
                </a:solidFill>
                <a:latin typeface="Consolas" panose="020B0609020204030204" pitchFamily="49" charset="0"/>
                <a:cs typeface="Consolas" panose="020B0609020204030204" pitchFamily="49" charset="0"/>
              </a:rPr>
              <a:t>password</a:t>
            </a:r>
            <a:r>
              <a:rPr lang="en-US" dirty="0">
                <a:solidFill>
                  <a:schemeClr val="tx1"/>
                </a:solidFill>
                <a:latin typeface="Consolas" panose="020B0609020204030204" pitchFamily="49" charset="0"/>
                <a:cs typeface="Consolas" panose="020B0609020204030204" pitchFamily="49" charset="0"/>
              </a:rPr>
              <a:t>: </a:t>
            </a:r>
            <a:r>
              <a:rPr lang="en-US" dirty="0">
                <a:solidFill>
                  <a:srgbClr val="0070C0"/>
                </a:solidFill>
                <a:latin typeface="Consolas" panose="020B0609020204030204" pitchFamily="49" charset="0"/>
                <a:cs typeface="Consolas" panose="020B0609020204030204" pitchFamily="49" charset="0"/>
              </a:rPr>
              <a:t>string</a:t>
            </a:r>
            <a:r>
              <a:rPr lang="en-US" dirty="0">
                <a:solidFill>
                  <a:schemeClr val="tx1"/>
                </a:solidFill>
                <a:latin typeface="Consolas" panose="020B0609020204030204" pitchFamily="49" charset="0"/>
                <a:cs typeface="Consolas" panose="020B0609020204030204" pitchFamily="49" charset="0"/>
              </a:rPr>
              <a:t>) {</a:t>
            </a:r>
          </a:p>
          <a:p>
            <a:r>
              <a:rPr lang="en-US" dirty="0">
                <a:solidFill>
                  <a:schemeClr val="tx1"/>
                </a:solidFill>
                <a:latin typeface="Consolas" panose="020B0609020204030204" pitchFamily="49" charset="0"/>
                <a:cs typeface="Consolas" panose="020B0609020204030204" pitchFamily="49" charset="0"/>
              </a:rPr>
              <a:t>  </a:t>
            </a:r>
            <a:r>
              <a:rPr lang="en-US" dirty="0">
                <a:solidFill>
                  <a:srgbClr val="AF00DB"/>
                </a:solidFill>
                <a:latin typeface="Consolas" panose="020B0609020204030204" pitchFamily="49" charset="0"/>
                <a:cs typeface="Consolas" panose="020B0609020204030204" pitchFamily="49" charset="0"/>
              </a:rPr>
              <a:t>return</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username</a:t>
            </a:r>
            <a:r>
              <a:rPr lang="en-US" dirty="0" err="1">
                <a:solidFill>
                  <a:schemeClr val="tx1"/>
                </a:solidFill>
                <a:latin typeface="Consolas" panose="020B0609020204030204" pitchFamily="49" charset="0"/>
                <a:cs typeface="Consolas" panose="020B0609020204030204" pitchFamily="49" charset="0"/>
              </a:rPr>
              <a:t>.</a:t>
            </a:r>
            <a:r>
              <a:rPr lang="en-US" dirty="0" err="1">
                <a:solidFill>
                  <a:schemeClr val="accent4">
                    <a:lumMod val="50000"/>
                  </a:schemeClr>
                </a:solidFill>
                <a:latin typeface="Consolas" panose="020B0609020204030204" pitchFamily="49" charset="0"/>
                <a:cs typeface="Consolas" panose="020B0609020204030204" pitchFamily="49" charset="0"/>
              </a:rPr>
              <a:t>toLowerCase</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2">
                    <a:lumMod val="50000"/>
                  </a:schemeClr>
                </a:solidFill>
                <a:latin typeface="Consolas" panose="020B0609020204030204" pitchFamily="49" charset="0"/>
                <a:cs typeface="Consolas" panose="020B0609020204030204" pitchFamily="49" charset="0"/>
              </a:rPr>
              <a:t>'user1'</a:t>
            </a:r>
            <a:r>
              <a:rPr lang="en-US" dirty="0">
                <a:solidFill>
                  <a:schemeClr val="tx1"/>
                </a:solidFill>
                <a:latin typeface="Consolas" panose="020B0609020204030204" pitchFamily="49" charset="0"/>
                <a:cs typeface="Consolas" panose="020B0609020204030204" pitchFamily="49" charset="0"/>
              </a:rPr>
              <a:t> &amp;&amp; </a:t>
            </a:r>
            <a:r>
              <a:rPr lang="en-US" dirty="0">
                <a:solidFill>
                  <a:srgbClr val="002060"/>
                </a:solidFill>
                <a:latin typeface="Consolas" panose="020B0609020204030204" pitchFamily="49" charset="0"/>
                <a:cs typeface="Consolas" panose="020B0609020204030204" pitchFamily="49" charset="0"/>
              </a:rPr>
              <a:t>password</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2">
                    <a:lumMod val="50000"/>
                  </a:schemeClr>
                </a:solidFill>
                <a:latin typeface="Consolas" panose="020B0609020204030204" pitchFamily="49" charset="0"/>
                <a:cs typeface="Consolas" panose="020B0609020204030204" pitchFamily="49" charset="0"/>
              </a:rPr>
              <a:t>'secret'</a:t>
            </a:r>
          </a:p>
          <a:p>
            <a:r>
              <a:rPr lang="en-US" dirty="0">
                <a:solidFill>
                  <a:schemeClr val="tx1"/>
                </a:solidFill>
                <a:latin typeface="Consolas" panose="020B0609020204030204" pitchFamily="49" charset="0"/>
                <a:cs typeface="Consolas" panose="020B0609020204030204" pitchFamily="49" charset="0"/>
              </a:rPr>
              <a:t>}</a:t>
            </a:r>
          </a:p>
          <a:p>
            <a:endParaRPr lang="en-US" dirty="0">
              <a:solidFill>
                <a:schemeClr val="tx1"/>
              </a:solidFill>
              <a:latin typeface="Consolas" panose="020B0609020204030204" pitchFamily="49" charset="0"/>
              <a:cs typeface="Consolas" panose="020B0609020204030204" pitchFamily="49" charset="0"/>
            </a:endParaRPr>
          </a:p>
          <a:p>
            <a:r>
              <a:rPr lang="en-US" dirty="0">
                <a:solidFill>
                  <a:srgbClr val="0000FF"/>
                </a:solidFill>
                <a:latin typeface="Consolas" panose="020B0609020204030204" pitchFamily="49" charset="0"/>
                <a:cs typeface="Consolas" panose="020B0609020204030204" pitchFamily="49" charset="0"/>
              </a:rPr>
              <a:t>let</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numLogins</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6">
                    <a:lumMod val="50000"/>
                  </a:schemeClr>
                </a:solidFill>
                <a:latin typeface="Consolas" panose="020B0609020204030204" pitchFamily="49" charset="0"/>
                <a:cs typeface="Consolas" panose="020B0609020204030204" pitchFamily="49" charset="0"/>
              </a:rPr>
              <a:t>0</a:t>
            </a:r>
            <a:r>
              <a:rPr lang="en-US" dirty="0">
                <a:solidFill>
                  <a:schemeClr val="tx1"/>
                </a:solidFill>
                <a:latin typeface="Consolas" panose="020B0609020204030204" pitchFamily="49" charset="0"/>
                <a:cs typeface="Consolas" panose="020B0609020204030204" pitchFamily="49" charset="0"/>
              </a:rPr>
              <a:t>;</a:t>
            </a:r>
          </a:p>
          <a:p>
            <a:endParaRPr lang="en-US" dirty="0">
              <a:solidFill>
                <a:schemeClr val="tx1"/>
              </a:solidFill>
              <a:latin typeface="Consolas" panose="020B0609020204030204" pitchFamily="49" charset="0"/>
              <a:cs typeface="Consolas" panose="020B0609020204030204" pitchFamily="49" charset="0"/>
            </a:endParaRPr>
          </a:p>
          <a:p>
            <a:r>
              <a:rPr lang="en-US" dirty="0">
                <a:solidFill>
                  <a:srgbClr val="AF00DB"/>
                </a:solidFill>
                <a:latin typeface="Consolas" panose="020B0609020204030204" pitchFamily="49" charset="0"/>
                <a:cs typeface="Consolas" panose="020B0609020204030204" pitchFamily="49" charset="0"/>
              </a:rPr>
              <a:t>export </a:t>
            </a:r>
            <a:r>
              <a:rPr lang="en-US" dirty="0">
                <a:solidFill>
                  <a:srgbClr val="0000FF"/>
                </a:solidFill>
                <a:latin typeface="Consolas" panose="020B0609020204030204" pitchFamily="49" charset="0"/>
                <a:cs typeface="Consolas" panose="020B0609020204030204" pitchFamily="49" charset="0"/>
              </a:rPr>
              <a:t>function</a:t>
            </a:r>
            <a:r>
              <a:rPr lang="en-US" dirty="0">
                <a:solidFill>
                  <a:srgbClr val="0070C1"/>
                </a:solidFill>
                <a:latin typeface="Consolas" panose="020B0609020204030204" pitchFamily="49" charset="0"/>
                <a:cs typeface="Consolas" panose="020B0609020204030204" pitchFamily="49" charset="0"/>
              </a:rPr>
              <a:t> </a:t>
            </a:r>
            <a:r>
              <a:rPr lang="en-US" dirty="0" err="1">
                <a:solidFill>
                  <a:srgbClr val="795E26"/>
                </a:solidFill>
                <a:latin typeface="Consolas" panose="020B0609020204030204" pitchFamily="49" charset="0"/>
                <a:cs typeface="Consolas" panose="020B0609020204030204" pitchFamily="49" charset="0"/>
              </a:rPr>
              <a:t>incrementLogins</a:t>
            </a:r>
            <a:r>
              <a:rPr lang="en-US" dirty="0">
                <a:solidFill>
                  <a:schemeClr val="tx1"/>
                </a:solidFill>
                <a:latin typeface="Consolas" panose="020B0609020204030204" pitchFamily="49" charset="0"/>
                <a:cs typeface="Consolas" panose="020B0609020204030204" pitchFamily="49" charset="0"/>
              </a:rPr>
              <a:t>() {</a:t>
            </a:r>
          </a:p>
          <a:p>
            <a:r>
              <a:rPr lang="en-US" dirty="0">
                <a:solidFill>
                  <a:srgbClr val="0000FF"/>
                </a:solidFill>
                <a:latin typeface="Consolas" panose="020B0609020204030204" pitchFamily="49" charset="0"/>
                <a:cs typeface="Consolas" panose="020B0609020204030204" pitchFamily="49" charset="0"/>
              </a:rPr>
              <a:t>  const</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70C0"/>
                </a:solidFill>
                <a:latin typeface="Consolas" panose="020B0609020204030204" pitchFamily="49" charset="0"/>
                <a:cs typeface="Consolas" panose="020B0609020204030204" pitchFamily="49" charset="0"/>
              </a:rPr>
              <a:t>oldNumLogins</a:t>
            </a:r>
            <a:r>
              <a:rPr lang="en-US" dirty="0">
                <a:solidFill>
                  <a:schemeClr val="tx1"/>
                </a:solidFill>
                <a:latin typeface="Consolas" panose="020B0609020204030204" pitchFamily="49" charset="0"/>
                <a:cs typeface="Consolas" panose="020B0609020204030204" pitchFamily="49" charset="0"/>
              </a:rPr>
              <a:t> = </a:t>
            </a:r>
            <a:r>
              <a:rPr lang="en-US" dirty="0" err="1">
                <a:solidFill>
                  <a:schemeClr val="tx1"/>
                </a:solidFill>
                <a:latin typeface="Consolas" panose="020B0609020204030204" pitchFamily="49" charset="0"/>
                <a:cs typeface="Consolas" panose="020B0609020204030204" pitchFamily="49" charset="0"/>
              </a:rPr>
              <a:t>numLogins</a:t>
            </a:r>
            <a:r>
              <a:rPr lang="en-US" dirty="0">
                <a:solidFill>
                  <a:schemeClr val="tx1"/>
                </a:solidFill>
                <a:latin typeface="Consolas" panose="020B0609020204030204" pitchFamily="49" charset="0"/>
                <a:cs typeface="Consolas" panose="020B0609020204030204" pitchFamily="49" charset="0"/>
              </a:rPr>
              <a:t>;</a:t>
            </a:r>
          </a:p>
          <a:p>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numLogins</a:t>
            </a:r>
            <a:r>
              <a:rPr lang="en-US" dirty="0">
                <a:solidFill>
                  <a:schemeClr val="tx1"/>
                </a:solidFill>
                <a:latin typeface="Consolas" panose="020B0609020204030204" pitchFamily="49" charset="0"/>
                <a:cs typeface="Consolas" panose="020B0609020204030204" pitchFamily="49" charset="0"/>
              </a:rPr>
              <a:t> += </a:t>
            </a:r>
            <a:r>
              <a:rPr lang="en-US" dirty="0">
                <a:solidFill>
                  <a:schemeClr val="accent6">
                    <a:lumMod val="50000"/>
                  </a:schemeClr>
                </a:solidFill>
                <a:latin typeface="Consolas" panose="020B0609020204030204" pitchFamily="49" charset="0"/>
                <a:cs typeface="Consolas" panose="020B0609020204030204" pitchFamily="49" charset="0"/>
              </a:rPr>
              <a:t>1</a:t>
            </a:r>
            <a:r>
              <a:rPr lang="en-US" dirty="0">
                <a:solidFill>
                  <a:schemeClr val="tx1"/>
                </a:solidFill>
                <a:latin typeface="Consolas" panose="020B0609020204030204" pitchFamily="49" charset="0"/>
                <a:cs typeface="Consolas" panose="020B0609020204030204" pitchFamily="49" charset="0"/>
              </a:rPr>
              <a:t>;</a:t>
            </a:r>
          </a:p>
          <a:p>
            <a:r>
              <a:rPr lang="en-US" dirty="0">
                <a:solidFill>
                  <a:schemeClr val="tx1"/>
                </a:solidFill>
                <a:latin typeface="Consolas" panose="020B0609020204030204" pitchFamily="49" charset="0"/>
                <a:cs typeface="Consolas" panose="020B0609020204030204" pitchFamily="49" charset="0"/>
              </a:rPr>
              <a:t>  </a:t>
            </a:r>
            <a:r>
              <a:rPr lang="en-US" dirty="0">
                <a:solidFill>
                  <a:srgbClr val="AF00DB"/>
                </a:solidFill>
                <a:latin typeface="Consolas" panose="020B0609020204030204" pitchFamily="49" charset="0"/>
                <a:cs typeface="Consolas" panose="020B0609020204030204" pitchFamily="49" charset="0"/>
              </a:rPr>
              <a:t>return</a:t>
            </a:r>
            <a:r>
              <a:rPr lang="en-US" dirty="0">
                <a:solidFill>
                  <a:schemeClr val="tx1"/>
                </a:solidFill>
                <a:latin typeface="Consolas" panose="020B0609020204030204" pitchFamily="49" charset="0"/>
                <a:cs typeface="Consolas" panose="020B0609020204030204" pitchFamily="49" charset="0"/>
              </a:rPr>
              <a:t> </a:t>
            </a:r>
            <a:r>
              <a:rPr lang="en-US" dirty="0" err="1">
                <a:solidFill>
                  <a:srgbClr val="002060"/>
                </a:solidFill>
                <a:latin typeface="Consolas" panose="020B0609020204030204" pitchFamily="49" charset="0"/>
                <a:cs typeface="Consolas" panose="020B0609020204030204" pitchFamily="49" charset="0"/>
              </a:rPr>
              <a:t>oldNumLogins</a:t>
            </a:r>
            <a:r>
              <a:rPr lang="en-US" dirty="0">
                <a:solidFill>
                  <a:schemeClr val="tx1"/>
                </a:solidFill>
                <a:latin typeface="Consolas" panose="020B0609020204030204" pitchFamily="49" charset="0"/>
                <a:cs typeface="Consolas" panose="020B0609020204030204" pitchFamily="49" charset="0"/>
              </a:rPr>
              <a:t>;</a:t>
            </a:r>
          </a:p>
          <a:p>
            <a:r>
              <a:rPr lang="en-US" dirty="0">
                <a:solidFill>
                  <a:schemeClr val="tx1"/>
                </a:solidFill>
                <a:latin typeface="Consolas" panose="020B0609020204030204" pitchFamily="49" charset="0"/>
                <a:cs typeface="Consolas" panose="020B0609020204030204" pitchFamily="49" charset="0"/>
              </a:rPr>
              <a:t>}</a:t>
            </a:r>
            <a:endParaRPr lang="en-US" sz="1700" b="0" dirty="0">
              <a:solidFill>
                <a:srgbClr val="3B3B3B"/>
              </a:solidFill>
              <a:effectLst/>
              <a:latin typeface="Consolas" panose="020B0609020204030204" pitchFamily="49" charset="0"/>
              <a:cs typeface="Consolas" panose="020B0609020204030204" pitchFamily="49" charset="0"/>
            </a:endParaRPr>
          </a:p>
        </p:txBody>
      </p:sp>
      <p:sp>
        <p:nvSpPr>
          <p:cNvPr id="5" name="TextBox 4">
            <a:extLst>
              <a:ext uri="{FF2B5EF4-FFF2-40B4-BE49-F238E27FC236}">
                <a16:creationId xmlns:a16="http://schemas.microsoft.com/office/drawing/2014/main" id="{44A27ADD-0A3B-E7B8-77AC-E285247C50E3}"/>
              </a:ext>
            </a:extLst>
          </p:cNvPr>
          <p:cNvSpPr txBox="1"/>
          <p:nvPr/>
        </p:nvSpPr>
        <p:spPr>
          <a:xfrm>
            <a:off x="5157216" y="5412578"/>
            <a:ext cx="7184714" cy="82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(Change password? Save </a:t>
            </a:r>
            <a:r>
              <a:rPr lang="en-US" sz="2400" b="1" dirty="0" err="1">
                <a:solidFill>
                  <a:schemeClr val="tx1"/>
                </a:solidFill>
              </a:rPr>
              <a:t>numLogins</a:t>
            </a:r>
            <a:r>
              <a:rPr lang="en-US" sz="2400" b="1" dirty="0">
                <a:solidFill>
                  <a:schemeClr val="tx1"/>
                </a:solidFill>
              </a:rPr>
              <a:t> when rebooting?)</a:t>
            </a:r>
          </a:p>
        </p:txBody>
      </p:sp>
      <p:sp>
        <p:nvSpPr>
          <p:cNvPr id="7" name="TextBox 6">
            <a:extLst>
              <a:ext uri="{FF2B5EF4-FFF2-40B4-BE49-F238E27FC236}">
                <a16:creationId xmlns:a16="http://schemas.microsoft.com/office/drawing/2014/main" id="{6EA6D935-4A83-C5F5-C96F-D27AF013E8FD}"/>
              </a:ext>
            </a:extLst>
          </p:cNvPr>
          <p:cNvSpPr txBox="1"/>
          <p:nvPr/>
        </p:nvSpPr>
        <p:spPr>
          <a:xfrm>
            <a:off x="2782892" y="5965880"/>
            <a:ext cx="6104468" cy="82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(Add a database)</a:t>
            </a:r>
          </a:p>
        </p:txBody>
      </p:sp>
    </p:spTree>
    <p:extLst>
      <p:ext uri="{BB962C8B-B14F-4D97-AF65-F5344CB8AC3E}">
        <p14:creationId xmlns:p14="http://schemas.microsoft.com/office/powerpoint/2010/main" val="298926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71E1-9BF5-4EDE-D145-D8C6EB149495}"/>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336CA7E9-7931-8287-2782-8D75B63B3AE8}"/>
              </a:ext>
            </a:extLst>
          </p:cNvPr>
          <p:cNvSpPr>
            <a:spLocks noGrp="1"/>
          </p:cNvSpPr>
          <p:nvPr>
            <p:ph idx="1"/>
          </p:nvPr>
        </p:nvSpPr>
        <p:spPr>
          <a:xfrm>
            <a:off x="838199" y="1500160"/>
            <a:ext cx="9411929" cy="5043144"/>
          </a:xfrm>
        </p:spPr>
        <p:txBody>
          <a:bodyPr>
            <a:normAutofit/>
          </a:bodyPr>
          <a:lstStyle/>
          <a:p>
            <a:pPr marL="0" indent="0">
              <a:buNone/>
            </a:pPr>
            <a:r>
              <a:rPr lang="en-US" dirty="0"/>
              <a:t>At the end of this lesson, you should be able to</a:t>
            </a:r>
          </a:p>
          <a:p>
            <a:pPr lvl="1"/>
            <a:r>
              <a:rPr lang="en-US" dirty="0"/>
              <a:t>Explain the role of “client” and “server” in the context of web application programming</a:t>
            </a:r>
          </a:p>
          <a:p>
            <a:pPr lvl="1"/>
            <a:r>
              <a:rPr lang="en-US" dirty="0"/>
              <a:t>Explain the role of HTTP endpoints and REST APIs versus WebSocket communication and event-driven messaging in a web application</a:t>
            </a:r>
          </a:p>
          <a:p>
            <a:pPr lvl="1"/>
            <a:r>
              <a:rPr lang="en-US" dirty="0"/>
              <a:t>Describe the fundamental differences between the three layers of the controller, service, and repository layers in a C-S-R architecture</a:t>
            </a:r>
          </a:p>
          <a:p>
            <a:pPr lvl="1"/>
            <a:r>
              <a:rPr lang="en-US" dirty="0"/>
              <a:t>Understand how the C-S-R architecture works in the context of a basic Express application</a:t>
            </a:r>
          </a:p>
          <a:p>
            <a:pPr lvl="1"/>
            <a:r>
              <a:rPr lang="en-US" dirty="0"/>
              <a:t>Be able to answer an interview question about “business logic,” “horizontal and vertical scaling,” or “microservices”</a:t>
            </a:r>
          </a:p>
        </p:txBody>
      </p:sp>
      <p:sp>
        <p:nvSpPr>
          <p:cNvPr id="4" name="Slide Number Placeholder 3">
            <a:extLst>
              <a:ext uri="{FF2B5EF4-FFF2-40B4-BE49-F238E27FC236}">
                <a16:creationId xmlns:a16="http://schemas.microsoft.com/office/drawing/2014/main" id="{EE327C26-A73C-6F42-43E3-CAC86B590860}"/>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24115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7BF80-AF7C-9A97-65D4-C52839052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74A5C-FF1A-6738-DB1F-F9F817FF31C2}"/>
              </a:ext>
            </a:extLst>
          </p:cNvPr>
          <p:cNvSpPr>
            <a:spLocks noGrp="1"/>
          </p:cNvSpPr>
          <p:nvPr>
            <p:ph type="title"/>
          </p:nvPr>
        </p:nvSpPr>
        <p:spPr/>
        <p:txBody>
          <a:bodyPr/>
          <a:lstStyle/>
          <a:p>
            <a:r>
              <a:rPr lang="en-US" dirty="0"/>
              <a:t>The Repository Layer Provides Persistence</a:t>
            </a:r>
          </a:p>
        </p:txBody>
      </p:sp>
      <p:sp>
        <p:nvSpPr>
          <p:cNvPr id="12" name="Content Placeholder 11">
            <a:extLst>
              <a:ext uri="{FF2B5EF4-FFF2-40B4-BE49-F238E27FC236}">
                <a16:creationId xmlns:a16="http://schemas.microsoft.com/office/drawing/2014/main" id="{DF815A47-6E27-A3DC-5F20-ADD00CF1FE90}"/>
              </a:ext>
            </a:extLst>
          </p:cNvPr>
          <p:cNvSpPr>
            <a:spLocks noGrp="1"/>
          </p:cNvSpPr>
          <p:nvPr>
            <p:ph idx="1"/>
          </p:nvPr>
        </p:nvSpPr>
        <p:spPr>
          <a:xfrm>
            <a:off x="838199" y="1500159"/>
            <a:ext cx="9274791" cy="5221315"/>
          </a:xfrm>
        </p:spPr>
        <p:txBody>
          <a:bodyPr>
            <a:normAutofit/>
          </a:bodyPr>
          <a:lstStyle/>
          <a:p>
            <a:r>
              <a:rPr lang="en-US" dirty="0"/>
              <a:t>Logins should be cumulative even if we restart the server</a:t>
            </a:r>
          </a:p>
          <a:p>
            <a:r>
              <a:rPr lang="en-US" dirty="0"/>
              <a:t>Adding users and changing passwords shouldn’t necessarily require updating code</a:t>
            </a:r>
          </a:p>
          <a:p>
            <a:r>
              <a:rPr lang="en-US" dirty="0"/>
              <a:t>Lots of ways to achieve this:</a:t>
            </a:r>
          </a:p>
          <a:p>
            <a:pPr lvl="1"/>
            <a:r>
              <a:rPr lang="en-US" dirty="0"/>
              <a:t>MongoDB</a:t>
            </a:r>
          </a:p>
          <a:p>
            <a:pPr lvl="1"/>
            <a:r>
              <a:rPr lang="en-US" dirty="0"/>
              <a:t>PostgreSQL</a:t>
            </a:r>
          </a:p>
          <a:p>
            <a:pPr lvl="1"/>
            <a:r>
              <a:rPr lang="en-US" dirty="0"/>
              <a:t>SQLite</a:t>
            </a:r>
          </a:p>
          <a:p>
            <a:pPr lvl="1"/>
            <a:r>
              <a:rPr lang="en-US" dirty="0"/>
              <a:t>A file on the hard drive</a:t>
            </a:r>
          </a:p>
        </p:txBody>
      </p:sp>
      <p:sp>
        <p:nvSpPr>
          <p:cNvPr id="4" name="Slide Number Placeholder 3">
            <a:extLst>
              <a:ext uri="{FF2B5EF4-FFF2-40B4-BE49-F238E27FC236}">
                <a16:creationId xmlns:a16="http://schemas.microsoft.com/office/drawing/2014/main" id="{82B5AFA0-251C-71F1-A63C-CB17ACB47578}"/>
              </a:ext>
            </a:extLst>
          </p:cNvPr>
          <p:cNvSpPr>
            <a:spLocks noGrp="1"/>
          </p:cNvSpPr>
          <p:nvPr>
            <p:ph type="sldNum" sz="quarter" idx="12"/>
          </p:nvPr>
        </p:nvSpPr>
        <p:spPr/>
        <p:txBody>
          <a:bodyPr/>
          <a:lstStyle/>
          <a:p>
            <a:fld id="{20F37917-FD3A-4669-9018-DA04BCDD3D75}" type="slidenum">
              <a:rPr lang="en-US" smtClean="0"/>
              <a:t>20</a:t>
            </a:fld>
            <a:endParaRPr lang="en-US" dirty="0"/>
          </a:p>
        </p:txBody>
      </p:sp>
      <p:sp>
        <p:nvSpPr>
          <p:cNvPr id="6" name="TextBox 5">
            <a:extLst>
              <a:ext uri="{FF2B5EF4-FFF2-40B4-BE49-F238E27FC236}">
                <a16:creationId xmlns:a16="http://schemas.microsoft.com/office/drawing/2014/main" id="{F72F3062-E16F-09C7-4E8D-C1D3BD62A421}"/>
              </a:ext>
            </a:extLst>
          </p:cNvPr>
          <p:cNvSpPr txBox="1"/>
          <p:nvPr/>
        </p:nvSpPr>
        <p:spPr>
          <a:xfrm>
            <a:off x="11644009" y="346570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00233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A32E-23DC-979D-4980-E6CF035936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50304E-A6B0-ED38-0F43-4846782ED0D2}"/>
              </a:ext>
            </a:extLst>
          </p:cNvPr>
          <p:cNvSpPr>
            <a:spLocks noGrp="1"/>
          </p:cNvSpPr>
          <p:nvPr>
            <p:ph type="title"/>
          </p:nvPr>
        </p:nvSpPr>
        <p:spPr>
          <a:xfrm>
            <a:off x="838200" y="18255"/>
            <a:ext cx="10515600" cy="1325563"/>
          </a:xfrm>
        </p:spPr>
        <p:txBody>
          <a:bodyPr/>
          <a:lstStyle/>
          <a:p>
            <a:r>
              <a:rPr lang="en-US" dirty="0"/>
              <a:t>Foreshadowing</a:t>
            </a:r>
          </a:p>
        </p:txBody>
      </p:sp>
      <p:sp>
        <p:nvSpPr>
          <p:cNvPr id="2" name="Content Placeholder 1">
            <a:extLst>
              <a:ext uri="{FF2B5EF4-FFF2-40B4-BE49-F238E27FC236}">
                <a16:creationId xmlns:a16="http://schemas.microsoft.com/office/drawing/2014/main" id="{2BEDA14C-D781-B44E-B1F0-362F800400FE}"/>
              </a:ext>
            </a:extLst>
          </p:cNvPr>
          <p:cNvSpPr>
            <a:spLocks noGrp="1"/>
          </p:cNvSpPr>
          <p:nvPr>
            <p:ph idx="1"/>
          </p:nvPr>
        </p:nvSpPr>
        <p:spPr>
          <a:xfrm>
            <a:off x="838200" y="1500160"/>
            <a:ext cx="7887346" cy="4351338"/>
          </a:xfrm>
        </p:spPr>
        <p:txBody>
          <a:bodyPr>
            <a:normAutofit/>
          </a:bodyPr>
          <a:lstStyle/>
          <a:p>
            <a:r>
              <a:rPr lang="en-US" dirty="0"/>
              <a:t>Adding a persistent repository makes one big difference!</a:t>
            </a:r>
          </a:p>
          <a:p>
            <a:pPr lvl="1"/>
            <a:r>
              <a:rPr lang="en-US" dirty="0"/>
              <a:t>almost every action that reads or writes data is now </a:t>
            </a:r>
            <a:r>
              <a:rPr lang="en-US" i="1" dirty="0"/>
              <a:t>hundreds</a:t>
            </a:r>
            <a:r>
              <a:rPr lang="en-US" dirty="0"/>
              <a:t> of times slower, and involves reading to disk</a:t>
            </a:r>
          </a:p>
          <a:p>
            <a:pPr lvl="1"/>
            <a:r>
              <a:rPr lang="en-US" dirty="0"/>
              <a:t>this involves a relatively long delay, during which the CPU isn’t doing anything useful</a:t>
            </a:r>
          </a:p>
          <a:p>
            <a:r>
              <a:rPr lang="en-US" dirty="0"/>
              <a:t>JavaScript handles this with </a:t>
            </a:r>
            <a:r>
              <a:rPr lang="en-US" i="1" dirty="0"/>
              <a:t>asynchronous programming</a:t>
            </a:r>
            <a:r>
              <a:rPr lang="en-US" dirty="0"/>
              <a:t>; that’s a topic we’ll return to in a few weeks.</a:t>
            </a:r>
          </a:p>
          <a:p>
            <a:pPr marL="0" indent="0">
              <a:buNone/>
            </a:pPr>
            <a:endParaRPr lang="en-US" dirty="0"/>
          </a:p>
        </p:txBody>
      </p:sp>
      <p:sp>
        <p:nvSpPr>
          <p:cNvPr id="16" name="TextBox 15">
            <a:extLst>
              <a:ext uri="{FF2B5EF4-FFF2-40B4-BE49-F238E27FC236}">
                <a16:creationId xmlns:a16="http://schemas.microsoft.com/office/drawing/2014/main" id="{77BB8DB1-839B-0D81-B9B4-05CAB597F66E}"/>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2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339AE-5694-83F3-326C-C1C8C1EAAD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8FE8BB-B97E-86E8-0439-4DF84AEF0CEE}"/>
              </a:ext>
            </a:extLst>
          </p:cNvPr>
          <p:cNvSpPr>
            <a:spLocks noGrp="1"/>
          </p:cNvSpPr>
          <p:nvPr>
            <p:ph type="title"/>
          </p:nvPr>
        </p:nvSpPr>
        <p:spPr/>
        <p:txBody>
          <a:bodyPr/>
          <a:lstStyle/>
          <a:p>
            <a:r>
              <a:rPr lang="en-US" dirty="0"/>
              <a:t>Review: three parts of a web server</a:t>
            </a:r>
          </a:p>
        </p:txBody>
      </p:sp>
      <p:sp>
        <p:nvSpPr>
          <p:cNvPr id="4" name="Content Placeholder 3">
            <a:extLst>
              <a:ext uri="{FF2B5EF4-FFF2-40B4-BE49-F238E27FC236}">
                <a16:creationId xmlns:a16="http://schemas.microsoft.com/office/drawing/2014/main" id="{2B4C4E72-2AAA-08C5-BB27-C8E5FF3874FD}"/>
              </a:ext>
            </a:extLst>
          </p:cNvPr>
          <p:cNvSpPr>
            <a:spLocks noGrp="1"/>
          </p:cNvSpPr>
          <p:nvPr>
            <p:ph idx="1"/>
          </p:nvPr>
        </p:nvSpPr>
        <p:spPr>
          <a:xfrm>
            <a:off x="838199" y="1500159"/>
            <a:ext cx="11071303" cy="4978461"/>
          </a:xfrm>
        </p:spPr>
        <p:txBody>
          <a:bodyPr/>
          <a:lstStyle/>
          <a:p>
            <a:r>
              <a:rPr lang="en-US" dirty="0"/>
              <a:t>The </a:t>
            </a:r>
            <a:r>
              <a:rPr lang="en-US" b="1" dirty="0"/>
              <a:t>repository</a:t>
            </a:r>
            <a:r>
              <a:rPr lang="en-US" dirty="0"/>
              <a:t> is the only part that stores information long-term</a:t>
            </a:r>
          </a:p>
          <a:p>
            <a:pPr lvl="1"/>
            <a:r>
              <a:rPr lang="en-US" dirty="0"/>
              <a:t>This is pretty much a synonym for “database”</a:t>
            </a:r>
          </a:p>
          <a:p>
            <a:r>
              <a:rPr lang="en-US" dirty="0"/>
              <a:t>The </a:t>
            </a:r>
            <a:r>
              <a:rPr lang="en-US" b="1" dirty="0"/>
              <a:t>service</a:t>
            </a:r>
            <a:r>
              <a:rPr lang="en-US" dirty="0"/>
              <a:t> doesn’t know how we connect to the client</a:t>
            </a:r>
          </a:p>
          <a:p>
            <a:pPr lvl="1"/>
            <a:r>
              <a:rPr lang="en-US" dirty="0"/>
              <a:t>HTTP? REST? </a:t>
            </a:r>
            <a:r>
              <a:rPr lang="en-US" dirty="0" err="1"/>
              <a:t>WebSockets</a:t>
            </a:r>
            <a:r>
              <a:rPr lang="en-US" dirty="0"/>
              <a:t>? The service shouldn’t know!</a:t>
            </a:r>
          </a:p>
          <a:p>
            <a:pPr lvl="1"/>
            <a:r>
              <a:rPr lang="en-US" dirty="0"/>
              <a:t>Business logic lives here</a:t>
            </a:r>
          </a:p>
          <a:p>
            <a:r>
              <a:rPr lang="en-US" dirty="0"/>
              <a:t>The </a:t>
            </a:r>
            <a:r>
              <a:rPr lang="en-US" b="1" dirty="0"/>
              <a:t>controller</a:t>
            </a:r>
            <a:r>
              <a:rPr lang="en-US" dirty="0"/>
              <a:t> doesn’t know how we store data</a:t>
            </a:r>
          </a:p>
          <a:p>
            <a:pPr lvl="1"/>
            <a:r>
              <a:rPr lang="en-US" dirty="0"/>
              <a:t>Blissfully unaware of whether we’re using a database or just memory (like in IP1) </a:t>
            </a:r>
          </a:p>
          <a:p>
            <a:br>
              <a:rPr lang="en-US" dirty="0"/>
            </a:br>
            <a:endParaRPr lang="en-US" dirty="0"/>
          </a:p>
        </p:txBody>
      </p:sp>
      <p:sp>
        <p:nvSpPr>
          <p:cNvPr id="2" name="Rectangle 1">
            <a:extLst>
              <a:ext uri="{FF2B5EF4-FFF2-40B4-BE49-F238E27FC236}">
                <a16:creationId xmlns:a16="http://schemas.microsoft.com/office/drawing/2014/main" id="{D5A43786-70CC-65C3-16C6-F5AA7FEB033F}"/>
              </a:ext>
            </a:extLst>
          </p:cNvPr>
          <p:cNvSpPr/>
          <p:nvPr/>
        </p:nvSpPr>
        <p:spPr>
          <a:xfrm>
            <a:off x="8225117" y="5014527"/>
            <a:ext cx="1264023" cy="91440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Client</a:t>
            </a:r>
          </a:p>
        </p:txBody>
      </p:sp>
      <p:sp>
        <p:nvSpPr>
          <p:cNvPr id="5" name="Left-Right Arrow 4">
            <a:extLst>
              <a:ext uri="{FF2B5EF4-FFF2-40B4-BE49-F238E27FC236}">
                <a16:creationId xmlns:a16="http://schemas.microsoft.com/office/drawing/2014/main" id="{D8700757-CEB9-0569-FBC3-B644509F09F7}"/>
              </a:ext>
            </a:extLst>
          </p:cNvPr>
          <p:cNvSpPr/>
          <p:nvPr/>
        </p:nvSpPr>
        <p:spPr>
          <a:xfrm>
            <a:off x="9628091" y="5088486"/>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browser</a:t>
            </a:r>
          </a:p>
        </p:txBody>
      </p:sp>
      <p:sp>
        <p:nvSpPr>
          <p:cNvPr id="7" name="Left-Right Arrow 6">
            <a:extLst>
              <a:ext uri="{FF2B5EF4-FFF2-40B4-BE49-F238E27FC236}">
                <a16:creationId xmlns:a16="http://schemas.microsoft.com/office/drawing/2014/main" id="{E922AA25-6132-4B96-C3C1-4174D2F0303E}"/>
              </a:ext>
            </a:extLst>
          </p:cNvPr>
          <p:cNvSpPr/>
          <p:nvPr/>
        </p:nvSpPr>
        <p:spPr>
          <a:xfrm>
            <a:off x="6741459" y="5075039"/>
            <a:ext cx="1344707" cy="793376"/>
          </a:xfrm>
          <a:prstGeom prst="leftRightArrow">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internet</a:t>
            </a:r>
          </a:p>
        </p:txBody>
      </p:sp>
      <p:sp>
        <p:nvSpPr>
          <p:cNvPr id="8" name="Rectangle 7">
            <a:extLst>
              <a:ext uri="{FF2B5EF4-FFF2-40B4-BE49-F238E27FC236}">
                <a16:creationId xmlns:a16="http://schemas.microsoft.com/office/drawing/2014/main" id="{B8890E1D-EA37-94F5-5D9F-4999E0E90D5F}"/>
              </a:ext>
            </a:extLst>
          </p:cNvPr>
          <p:cNvSpPr/>
          <p:nvPr/>
        </p:nvSpPr>
        <p:spPr>
          <a:xfrm>
            <a:off x="5338485"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Controller</a:t>
            </a:r>
          </a:p>
        </p:txBody>
      </p:sp>
      <p:sp>
        <p:nvSpPr>
          <p:cNvPr id="9" name="Left-Right Arrow 8">
            <a:extLst>
              <a:ext uri="{FF2B5EF4-FFF2-40B4-BE49-F238E27FC236}">
                <a16:creationId xmlns:a16="http://schemas.microsoft.com/office/drawing/2014/main" id="{6D79536D-39DA-2320-2D53-55E529823FBB}"/>
              </a:ext>
            </a:extLst>
          </p:cNvPr>
          <p:cNvSpPr/>
          <p:nvPr/>
        </p:nvSpPr>
        <p:spPr>
          <a:xfrm>
            <a:off x="4141694" y="5088486"/>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0" name="Rectangle 9">
            <a:extLst>
              <a:ext uri="{FF2B5EF4-FFF2-40B4-BE49-F238E27FC236}">
                <a16:creationId xmlns:a16="http://schemas.microsoft.com/office/drawing/2014/main" id="{FFC5D502-07EB-C04F-2B06-6CD15E3C9618}"/>
              </a:ext>
            </a:extLst>
          </p:cNvPr>
          <p:cNvSpPr/>
          <p:nvPr/>
        </p:nvSpPr>
        <p:spPr>
          <a:xfrm>
            <a:off x="2738720"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Service</a:t>
            </a:r>
          </a:p>
        </p:txBody>
      </p:sp>
      <p:sp>
        <p:nvSpPr>
          <p:cNvPr id="11" name="Rectangle 10">
            <a:extLst>
              <a:ext uri="{FF2B5EF4-FFF2-40B4-BE49-F238E27FC236}">
                <a16:creationId xmlns:a16="http://schemas.microsoft.com/office/drawing/2014/main" id="{DAEB4870-6E66-72C5-6B89-26F7F5E76E78}"/>
              </a:ext>
            </a:extLst>
          </p:cNvPr>
          <p:cNvSpPr/>
          <p:nvPr/>
        </p:nvSpPr>
        <p:spPr>
          <a:xfrm>
            <a:off x="125506" y="5014527"/>
            <a:ext cx="1264023" cy="914400"/>
          </a:xfrm>
          <a:prstGeom prst="rec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Repository</a:t>
            </a:r>
          </a:p>
        </p:txBody>
      </p:sp>
      <p:sp>
        <p:nvSpPr>
          <p:cNvPr id="12" name="Left-Right Arrow 11">
            <a:extLst>
              <a:ext uri="{FF2B5EF4-FFF2-40B4-BE49-F238E27FC236}">
                <a16:creationId xmlns:a16="http://schemas.microsoft.com/office/drawing/2014/main" id="{E002D5AB-1174-04C9-E717-F8FEAF273191}"/>
              </a:ext>
            </a:extLst>
          </p:cNvPr>
          <p:cNvSpPr/>
          <p:nvPr/>
        </p:nvSpPr>
        <p:spPr>
          <a:xfrm>
            <a:off x="1541929" y="5075039"/>
            <a:ext cx="1057840" cy="793376"/>
          </a:xfrm>
          <a:prstGeom prst="leftRightArrow">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API</a:t>
            </a:r>
          </a:p>
        </p:txBody>
      </p:sp>
      <p:sp>
        <p:nvSpPr>
          <p:cNvPr id="13" name="TextBox 12">
            <a:extLst>
              <a:ext uri="{FF2B5EF4-FFF2-40B4-BE49-F238E27FC236}">
                <a16:creationId xmlns:a16="http://schemas.microsoft.com/office/drawing/2014/main" id="{7EFCBE94-2BC9-29CD-99F2-8B99CD2F6EBA}"/>
              </a:ext>
            </a:extLst>
          </p:cNvPr>
          <p:cNvSpPr txBox="1"/>
          <p:nvPr/>
        </p:nvSpPr>
        <p:spPr>
          <a:xfrm>
            <a:off x="5336275" y="77792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4" name="Smiley Face 13">
            <a:extLst>
              <a:ext uri="{FF2B5EF4-FFF2-40B4-BE49-F238E27FC236}">
                <a16:creationId xmlns:a16="http://schemas.microsoft.com/office/drawing/2014/main" id="{7DF83C34-F6AE-9D96-1C15-32EAE7D7AC44}"/>
              </a:ext>
            </a:extLst>
          </p:cNvPr>
          <p:cNvSpPr/>
          <p:nvPr/>
        </p:nvSpPr>
        <p:spPr>
          <a:xfrm>
            <a:off x="11080654" y="5001080"/>
            <a:ext cx="985840" cy="927847"/>
          </a:xfrm>
          <a:prstGeom prst="smileyFace">
            <a:avLst/>
          </a:prstGeom>
          <a:solidFill>
            <a:schemeClr val="bg1">
              <a:lumMod val="9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l"/>
            <a:r>
              <a:rPr lang="en-US" dirty="0">
                <a:solidFill>
                  <a:schemeClr val="tx1"/>
                </a:solidFill>
              </a:rPr>
              <a:t> User</a:t>
            </a:r>
          </a:p>
        </p:txBody>
      </p:sp>
    </p:spTree>
    <p:extLst>
      <p:ext uri="{BB962C8B-B14F-4D97-AF65-F5344CB8AC3E}">
        <p14:creationId xmlns:p14="http://schemas.microsoft.com/office/powerpoint/2010/main" val="85563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BF557-5273-1E92-3FE0-57A7AC40A0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06997A-84DE-2038-AAF4-E5764030EAD6}"/>
              </a:ext>
            </a:extLst>
          </p:cNvPr>
          <p:cNvSpPr>
            <a:spLocks noGrp="1"/>
          </p:cNvSpPr>
          <p:nvPr>
            <p:ph type="title"/>
          </p:nvPr>
        </p:nvSpPr>
        <p:spPr/>
        <p:txBody>
          <a:bodyPr/>
          <a:lstStyle/>
          <a:p>
            <a:r>
              <a:rPr lang="en-US" dirty="0"/>
              <a:t>Review: three parts of a web server</a:t>
            </a:r>
          </a:p>
        </p:txBody>
      </p:sp>
      <p:sp>
        <p:nvSpPr>
          <p:cNvPr id="2" name="Content Placeholder 1">
            <a:extLst>
              <a:ext uri="{FF2B5EF4-FFF2-40B4-BE49-F238E27FC236}">
                <a16:creationId xmlns:a16="http://schemas.microsoft.com/office/drawing/2014/main" id="{98295C68-EB9A-7CA2-1600-F5F397E41486}"/>
              </a:ext>
            </a:extLst>
          </p:cNvPr>
          <p:cNvSpPr>
            <a:spLocks noGrp="1"/>
          </p:cNvSpPr>
          <p:nvPr>
            <p:ph idx="1"/>
          </p:nvPr>
        </p:nvSpPr>
        <p:spPr>
          <a:xfrm>
            <a:off x="838199" y="1500160"/>
            <a:ext cx="9493156" cy="4351338"/>
          </a:xfrm>
        </p:spPr>
        <p:txBody>
          <a:bodyPr>
            <a:normAutofit/>
          </a:bodyPr>
          <a:lstStyle/>
          <a:p>
            <a:r>
              <a:rPr lang="en-US" dirty="0"/>
              <a:t>Everything we saw from the transcript server is the </a:t>
            </a:r>
            <a:r>
              <a:rPr lang="en-US" b="1" dirty="0"/>
              <a:t>business logic </a:t>
            </a:r>
            <a:r>
              <a:rPr lang="en-US" dirty="0"/>
              <a:t>— a </a:t>
            </a:r>
            <a:r>
              <a:rPr lang="en-US" i="1" dirty="0"/>
              <a:t>boring-sounding</a:t>
            </a:r>
            <a:r>
              <a:rPr lang="en-US" dirty="0"/>
              <a:t> name that refers to most of the </a:t>
            </a:r>
            <a:r>
              <a:rPr lang="en-US" i="1" dirty="0"/>
              <a:t>interesting</a:t>
            </a:r>
            <a:r>
              <a:rPr lang="en-US" dirty="0"/>
              <a:t> stuff a web server does</a:t>
            </a:r>
          </a:p>
          <a:p>
            <a:pPr lvl="1"/>
            <a:r>
              <a:rPr lang="en-US" dirty="0"/>
              <a:t>“Is this HTTP request coming from a recognized user?” — not business logic</a:t>
            </a:r>
          </a:p>
          <a:p>
            <a:pPr lvl="1"/>
            <a:r>
              <a:rPr lang="en-US" dirty="0"/>
              <a:t>“Does this user have permission to access student records” — business logic!</a:t>
            </a:r>
          </a:p>
          <a:p>
            <a:pPr lvl="1"/>
            <a:r>
              <a:rPr lang="en-US" dirty="0"/>
              <a:t>“Do new grades go at the front or back of the list” — business logic!</a:t>
            </a:r>
          </a:p>
        </p:txBody>
      </p:sp>
      <p:sp>
        <p:nvSpPr>
          <p:cNvPr id="16" name="TextBox 15">
            <a:extLst>
              <a:ext uri="{FF2B5EF4-FFF2-40B4-BE49-F238E27FC236}">
                <a16:creationId xmlns:a16="http://schemas.microsoft.com/office/drawing/2014/main" id="{2D0086C7-C841-D02A-0285-DE737890507C}"/>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90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5584-16E1-1593-C99F-70C8C1714A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6F9716-F992-1B7E-CF37-7AF46DC38075}"/>
              </a:ext>
            </a:extLst>
          </p:cNvPr>
          <p:cNvSpPr>
            <a:spLocks noGrp="1"/>
          </p:cNvSpPr>
          <p:nvPr>
            <p:ph type="title"/>
          </p:nvPr>
        </p:nvSpPr>
        <p:spPr>
          <a:xfrm>
            <a:off x="838199" y="18255"/>
            <a:ext cx="11240069" cy="1325563"/>
          </a:xfrm>
        </p:spPr>
        <p:txBody>
          <a:bodyPr/>
          <a:lstStyle/>
          <a:p>
            <a:r>
              <a:rPr lang="en-US" dirty="0"/>
              <a:t>Testing Controller-Service-Repository Servers</a:t>
            </a:r>
          </a:p>
        </p:txBody>
      </p:sp>
      <p:sp>
        <p:nvSpPr>
          <p:cNvPr id="2" name="Content Placeholder 1">
            <a:extLst>
              <a:ext uri="{FF2B5EF4-FFF2-40B4-BE49-F238E27FC236}">
                <a16:creationId xmlns:a16="http://schemas.microsoft.com/office/drawing/2014/main" id="{FDECB3F8-5ED2-0D09-AA35-4039EA83932F}"/>
              </a:ext>
            </a:extLst>
          </p:cNvPr>
          <p:cNvSpPr>
            <a:spLocks noGrp="1"/>
          </p:cNvSpPr>
          <p:nvPr>
            <p:ph idx="1"/>
          </p:nvPr>
        </p:nvSpPr>
        <p:spPr>
          <a:xfrm>
            <a:off x="838199" y="1500160"/>
            <a:ext cx="9567041" cy="4351338"/>
          </a:xfrm>
        </p:spPr>
        <p:txBody>
          <a:bodyPr/>
          <a:lstStyle/>
          <a:p>
            <a:r>
              <a:rPr lang="en-US" dirty="0"/>
              <a:t>Testing at the service layer tests the </a:t>
            </a:r>
            <a:r>
              <a:rPr lang="en-US" dirty="0" err="1"/>
              <a:t>service+repository</a:t>
            </a:r>
            <a:r>
              <a:rPr lang="en-US" dirty="0"/>
              <a:t>, </a:t>
            </a:r>
            <a:br>
              <a:rPr lang="en-US" dirty="0"/>
            </a:br>
            <a:r>
              <a:rPr lang="en-US" dirty="0"/>
              <a:t>testing by invoking API calls tests </a:t>
            </a:r>
            <a:r>
              <a:rPr lang="en-US" dirty="0" err="1"/>
              <a:t>controller+repository+server</a:t>
            </a:r>
            <a:r>
              <a:rPr lang="en-US" dirty="0"/>
              <a:t> </a:t>
            </a:r>
          </a:p>
          <a:p>
            <a:pPr lvl="1"/>
            <a:r>
              <a:rPr lang="en-US" dirty="0"/>
              <a:t>You can also test the controller level in isolation</a:t>
            </a:r>
          </a:p>
          <a:p>
            <a:pPr lvl="1"/>
            <a:r>
              <a:rPr lang="en-US" dirty="0"/>
              <a:t>What are the pros and cons of each?</a:t>
            </a:r>
          </a:p>
          <a:p>
            <a:r>
              <a:rPr lang="en-US" dirty="0"/>
              <a:t>Sometimes we’ll want to test the service layer and/or controller layer </a:t>
            </a:r>
            <a:r>
              <a:rPr lang="en-US" i="1" dirty="0"/>
              <a:t>without</a:t>
            </a:r>
            <a:r>
              <a:rPr lang="en-US" dirty="0"/>
              <a:t> the repository layer!</a:t>
            </a:r>
          </a:p>
          <a:p>
            <a:pPr lvl="1"/>
            <a:r>
              <a:rPr lang="en-US" dirty="0"/>
              <a:t>We’ll come back to this.</a:t>
            </a:r>
          </a:p>
        </p:txBody>
      </p:sp>
      <p:sp>
        <p:nvSpPr>
          <p:cNvPr id="16" name="TextBox 15">
            <a:extLst>
              <a:ext uri="{FF2B5EF4-FFF2-40B4-BE49-F238E27FC236}">
                <a16:creationId xmlns:a16="http://schemas.microsoft.com/office/drawing/2014/main" id="{2F9FF740-EE5C-D433-FA78-793E5E29834D}"/>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67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5F38-C8DD-8257-103C-6931C27195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4E6B9C-B0C0-9D63-792D-FE3D10CAF22B}"/>
              </a:ext>
            </a:extLst>
          </p:cNvPr>
          <p:cNvSpPr>
            <a:spLocks noGrp="1"/>
          </p:cNvSpPr>
          <p:nvPr>
            <p:ph type="title"/>
          </p:nvPr>
        </p:nvSpPr>
        <p:spPr/>
        <p:txBody>
          <a:bodyPr/>
          <a:lstStyle/>
          <a:p>
            <a:r>
              <a:rPr lang="en-US" dirty="0"/>
              <a:t>Web Applications: One Server, Many Clients</a:t>
            </a:r>
          </a:p>
        </p:txBody>
      </p:sp>
      <p:sp>
        <p:nvSpPr>
          <p:cNvPr id="14" name="Content Placeholder 13">
            <a:extLst>
              <a:ext uri="{FF2B5EF4-FFF2-40B4-BE49-F238E27FC236}">
                <a16:creationId xmlns:a16="http://schemas.microsoft.com/office/drawing/2014/main" id="{39A88079-AB70-8675-095F-86C6FA6890BA}"/>
              </a:ext>
            </a:extLst>
          </p:cNvPr>
          <p:cNvSpPr>
            <a:spLocks noGrp="1"/>
          </p:cNvSpPr>
          <p:nvPr>
            <p:ph idx="1"/>
          </p:nvPr>
        </p:nvSpPr>
        <p:spPr/>
        <p:txBody>
          <a:bodyPr/>
          <a:lstStyle/>
          <a:p>
            <a:r>
              <a:rPr lang="en-US" dirty="0"/>
              <a:t>We’ve mostly ignored so far that one server is supposed to connect to many clients</a:t>
            </a:r>
          </a:p>
          <a:p>
            <a:r>
              <a:rPr lang="en-US" dirty="0"/>
              <a:t>This isn’t always apparent when everything’s running on your laptop</a:t>
            </a:r>
          </a:p>
          <a:p>
            <a:r>
              <a:rPr lang="en-US" dirty="0"/>
              <a:t>Each web page with </a:t>
            </a:r>
            <a:r>
              <a:rPr lang="en-US" dirty="0" err="1"/>
              <a:t>GameNite</a:t>
            </a:r>
            <a:r>
              <a:rPr lang="en-US" dirty="0"/>
              <a:t> open is</a:t>
            </a:r>
            <a:br>
              <a:rPr lang="en-US" dirty="0"/>
            </a:br>
            <a:r>
              <a:rPr lang="en-US" dirty="0"/>
              <a:t>a different client</a:t>
            </a:r>
          </a:p>
        </p:txBody>
      </p:sp>
      <p:sp>
        <p:nvSpPr>
          <p:cNvPr id="15" name="Server">
            <a:extLst>
              <a:ext uri="{FF2B5EF4-FFF2-40B4-BE49-F238E27FC236}">
                <a16:creationId xmlns:a16="http://schemas.microsoft.com/office/drawing/2014/main" id="{AAE51C8C-011B-057A-678B-13CFCA9AAA51}"/>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Server</a:t>
            </a:r>
          </a:p>
        </p:txBody>
      </p:sp>
      <p:sp>
        <p:nvSpPr>
          <p:cNvPr id="16" name="Client">
            <a:extLst>
              <a:ext uri="{FF2B5EF4-FFF2-40B4-BE49-F238E27FC236}">
                <a16:creationId xmlns:a16="http://schemas.microsoft.com/office/drawing/2014/main" id="{EE2DD856-B0FB-6248-0C97-6760E05BFFF2}"/>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17" name="Client">
            <a:extLst>
              <a:ext uri="{FF2B5EF4-FFF2-40B4-BE49-F238E27FC236}">
                <a16:creationId xmlns:a16="http://schemas.microsoft.com/office/drawing/2014/main" id="{0803F86E-728E-B2B3-35D8-4F9EAF299D88}"/>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8" name="Client">
            <a:extLst>
              <a:ext uri="{FF2B5EF4-FFF2-40B4-BE49-F238E27FC236}">
                <a16:creationId xmlns:a16="http://schemas.microsoft.com/office/drawing/2014/main" id="{A722C800-FC68-2DC2-A6CF-FDDA1A8A9D1D}"/>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9" name="Client">
            <a:extLst>
              <a:ext uri="{FF2B5EF4-FFF2-40B4-BE49-F238E27FC236}">
                <a16:creationId xmlns:a16="http://schemas.microsoft.com/office/drawing/2014/main" id="{705B2DB4-59E4-866E-C267-C3E2B26FE0D5}"/>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20" name="Client">
            <a:extLst>
              <a:ext uri="{FF2B5EF4-FFF2-40B4-BE49-F238E27FC236}">
                <a16:creationId xmlns:a16="http://schemas.microsoft.com/office/drawing/2014/main" id="{849C6E58-5CA3-2AE8-277F-CB235FEBB9CD}"/>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21" name="Line">
            <a:extLst>
              <a:ext uri="{FF2B5EF4-FFF2-40B4-BE49-F238E27FC236}">
                <a16:creationId xmlns:a16="http://schemas.microsoft.com/office/drawing/2014/main" id="{11CE66B7-A926-71AE-076F-93F60CCBE056}"/>
              </a:ext>
            </a:extLst>
          </p:cNvPr>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2" name="Line">
            <a:extLst>
              <a:ext uri="{FF2B5EF4-FFF2-40B4-BE49-F238E27FC236}">
                <a16:creationId xmlns:a16="http://schemas.microsoft.com/office/drawing/2014/main" id="{B7DF845A-230E-50BE-66D8-75D077B35A7E}"/>
              </a:ext>
            </a:extLst>
          </p:cNvPr>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3" name="Line">
            <a:extLst>
              <a:ext uri="{FF2B5EF4-FFF2-40B4-BE49-F238E27FC236}">
                <a16:creationId xmlns:a16="http://schemas.microsoft.com/office/drawing/2014/main" id="{019CF4F3-EC38-73AE-FDEC-0E379721DEB7}"/>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4" name="Line">
            <a:extLst>
              <a:ext uri="{FF2B5EF4-FFF2-40B4-BE49-F238E27FC236}">
                <a16:creationId xmlns:a16="http://schemas.microsoft.com/office/drawing/2014/main" id="{5DB1F74F-039B-612E-A645-042E08E713AD}"/>
              </a:ext>
            </a:extLst>
          </p:cNvPr>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5" name="Line">
            <a:extLst>
              <a:ext uri="{FF2B5EF4-FFF2-40B4-BE49-F238E27FC236}">
                <a16:creationId xmlns:a16="http://schemas.microsoft.com/office/drawing/2014/main" id="{890DBEBE-407D-B6B4-4015-1D9E90B95169}"/>
              </a:ext>
            </a:extLst>
          </p:cNvPr>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7" name="TextBox 36">
            <a:extLst>
              <a:ext uri="{FF2B5EF4-FFF2-40B4-BE49-F238E27FC236}">
                <a16:creationId xmlns:a16="http://schemas.microsoft.com/office/drawing/2014/main" id="{6C70BA96-123D-C6E9-A293-5EC70E1629AC}"/>
              </a:ext>
            </a:extLst>
          </p:cNvPr>
          <p:cNvSpPr txBox="1"/>
          <p:nvPr/>
        </p:nvSpPr>
        <p:spPr>
          <a:xfrm>
            <a:off x="2674961" y="79157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403454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E3969-6B1E-4BE6-60C9-91F8F5FFEC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14B01A-A95F-B150-3255-61DF61450268}"/>
              </a:ext>
            </a:extLst>
          </p:cNvPr>
          <p:cNvSpPr>
            <a:spLocks noGrp="1"/>
          </p:cNvSpPr>
          <p:nvPr>
            <p:ph type="title"/>
          </p:nvPr>
        </p:nvSpPr>
        <p:spPr/>
        <p:txBody>
          <a:bodyPr/>
          <a:lstStyle/>
          <a:p>
            <a:r>
              <a:rPr lang="en-US" dirty="0"/>
              <a:t>Scaling The C-S-R Architecture</a:t>
            </a:r>
          </a:p>
        </p:txBody>
      </p:sp>
      <p:sp>
        <p:nvSpPr>
          <p:cNvPr id="2" name="Content Placeholder 1">
            <a:extLst>
              <a:ext uri="{FF2B5EF4-FFF2-40B4-BE49-F238E27FC236}">
                <a16:creationId xmlns:a16="http://schemas.microsoft.com/office/drawing/2014/main" id="{C1455B69-0F37-C1DE-30BD-CB8A8F59C8DB}"/>
              </a:ext>
            </a:extLst>
          </p:cNvPr>
          <p:cNvSpPr>
            <a:spLocks noGrp="1"/>
          </p:cNvSpPr>
          <p:nvPr>
            <p:ph idx="1"/>
          </p:nvPr>
        </p:nvSpPr>
        <p:spPr/>
        <p:txBody>
          <a:bodyPr/>
          <a:lstStyle/>
          <a:p>
            <a:r>
              <a:rPr lang="en-US" dirty="0"/>
              <a:t>Web services often start on a single </a:t>
            </a:r>
            <a:br>
              <a:rPr lang="en-US" dirty="0"/>
            </a:br>
            <a:r>
              <a:rPr lang="en-US" dirty="0"/>
              <a:t>computer</a:t>
            </a:r>
          </a:p>
          <a:p>
            <a:r>
              <a:rPr lang="en-US" dirty="0"/>
              <a:t>When that gets too slow, the repository</a:t>
            </a:r>
            <a:br>
              <a:rPr lang="en-US" dirty="0"/>
            </a:br>
            <a:r>
              <a:rPr lang="en-US" dirty="0"/>
              <a:t>is easy to put on a different computer</a:t>
            </a:r>
          </a:p>
          <a:p>
            <a:endParaRPr lang="en-US" dirty="0"/>
          </a:p>
        </p:txBody>
      </p:sp>
      <p:sp>
        <p:nvSpPr>
          <p:cNvPr id="16" name="TextBox 15">
            <a:extLst>
              <a:ext uri="{FF2B5EF4-FFF2-40B4-BE49-F238E27FC236}">
                <a16:creationId xmlns:a16="http://schemas.microsoft.com/office/drawing/2014/main" id="{2C31B5F9-E2E2-5445-7D38-230A48546DC3}"/>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erver">
            <a:extLst>
              <a:ext uri="{FF2B5EF4-FFF2-40B4-BE49-F238E27FC236}">
                <a16:creationId xmlns:a16="http://schemas.microsoft.com/office/drawing/2014/main" id="{6DAA4FD8-9462-AA59-4798-260DB7BDCA4D}"/>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5" name="Client">
            <a:extLst>
              <a:ext uri="{FF2B5EF4-FFF2-40B4-BE49-F238E27FC236}">
                <a16:creationId xmlns:a16="http://schemas.microsoft.com/office/drawing/2014/main" id="{DB10EEA7-3533-9812-1A8C-83BA534EDDAA}"/>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6" name="Client">
            <a:extLst>
              <a:ext uri="{FF2B5EF4-FFF2-40B4-BE49-F238E27FC236}">
                <a16:creationId xmlns:a16="http://schemas.microsoft.com/office/drawing/2014/main" id="{C6F19EE8-AD43-B273-C2B2-5444D3EEC266}"/>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7" name="Client">
            <a:extLst>
              <a:ext uri="{FF2B5EF4-FFF2-40B4-BE49-F238E27FC236}">
                <a16:creationId xmlns:a16="http://schemas.microsoft.com/office/drawing/2014/main" id="{5244EAD0-1A74-9D16-EAE6-C897CD5790DE}"/>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8" name="Client">
            <a:extLst>
              <a:ext uri="{FF2B5EF4-FFF2-40B4-BE49-F238E27FC236}">
                <a16:creationId xmlns:a16="http://schemas.microsoft.com/office/drawing/2014/main" id="{D3FB5143-EB84-74A7-30FB-CD2ACC6C3146}"/>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9" name="Client">
            <a:extLst>
              <a:ext uri="{FF2B5EF4-FFF2-40B4-BE49-F238E27FC236}">
                <a16:creationId xmlns:a16="http://schemas.microsoft.com/office/drawing/2014/main" id="{F72556B5-FE89-327F-D604-67B3DF3B9F8E}"/>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0" name="Line">
            <a:extLst>
              <a:ext uri="{FF2B5EF4-FFF2-40B4-BE49-F238E27FC236}">
                <a16:creationId xmlns:a16="http://schemas.microsoft.com/office/drawing/2014/main" id="{C387C2C5-6DE4-72F6-000E-AA9E4D8E49DE}"/>
              </a:ext>
            </a:extLst>
          </p:cNvPr>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1" name="Line">
            <a:extLst>
              <a:ext uri="{FF2B5EF4-FFF2-40B4-BE49-F238E27FC236}">
                <a16:creationId xmlns:a16="http://schemas.microsoft.com/office/drawing/2014/main" id="{CC3E27E0-4BF2-04C1-37FA-6774D4278789}"/>
              </a:ext>
            </a:extLst>
          </p:cNvPr>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2" name="Line">
            <a:extLst>
              <a:ext uri="{FF2B5EF4-FFF2-40B4-BE49-F238E27FC236}">
                <a16:creationId xmlns:a16="http://schemas.microsoft.com/office/drawing/2014/main" id="{A4D6DDB8-42B6-17A3-39C3-07BF7F66FC17}"/>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3" name="Line">
            <a:extLst>
              <a:ext uri="{FF2B5EF4-FFF2-40B4-BE49-F238E27FC236}">
                <a16:creationId xmlns:a16="http://schemas.microsoft.com/office/drawing/2014/main" id="{3ACFEB9F-AFE8-9A5E-143C-3FE4C7E37C01}"/>
              </a:ext>
            </a:extLst>
          </p:cNvPr>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4" name="Line">
            <a:extLst>
              <a:ext uri="{FF2B5EF4-FFF2-40B4-BE49-F238E27FC236}">
                <a16:creationId xmlns:a16="http://schemas.microsoft.com/office/drawing/2014/main" id="{D3DACABD-182C-1F72-2F9A-DADF88ED5397}"/>
              </a:ext>
            </a:extLst>
          </p:cNvPr>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5" name="Server">
            <a:extLst>
              <a:ext uri="{FF2B5EF4-FFF2-40B4-BE49-F238E27FC236}">
                <a16:creationId xmlns:a16="http://schemas.microsoft.com/office/drawing/2014/main" id="{D1F8A783-A08A-2401-C9B8-F3555B6FEA95}"/>
              </a:ext>
            </a:extLst>
          </p:cNvPr>
          <p:cNvSpPr/>
          <p:nvPr/>
        </p:nvSpPr>
        <p:spPr>
          <a:xfrm>
            <a:off x="7482684" y="197672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Repo</a:t>
            </a:r>
            <a:endParaRPr sz="1500" dirty="0"/>
          </a:p>
        </p:txBody>
      </p:sp>
      <p:sp>
        <p:nvSpPr>
          <p:cNvPr id="17" name="Line">
            <a:extLst>
              <a:ext uri="{FF2B5EF4-FFF2-40B4-BE49-F238E27FC236}">
                <a16:creationId xmlns:a16="http://schemas.microsoft.com/office/drawing/2014/main" id="{8F85E555-FAB5-4407-DE55-F71D5F4BAD7C}"/>
              </a:ext>
            </a:extLst>
          </p:cNvPr>
          <p:cNvSpPr/>
          <p:nvPr/>
        </p:nvSpPr>
        <p:spPr>
          <a:xfrm flipV="1">
            <a:off x="8086260" y="2931569"/>
            <a:ext cx="33982" cy="329601"/>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260299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25044-3954-833A-A599-9F2679F186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773110-5770-AAC8-574C-008028246FBD}"/>
              </a:ext>
            </a:extLst>
          </p:cNvPr>
          <p:cNvSpPr>
            <a:spLocks noGrp="1"/>
          </p:cNvSpPr>
          <p:nvPr>
            <p:ph type="title"/>
          </p:nvPr>
        </p:nvSpPr>
        <p:spPr/>
        <p:txBody>
          <a:bodyPr/>
          <a:lstStyle/>
          <a:p>
            <a:r>
              <a:rPr lang="en-US" dirty="0"/>
              <a:t>Horizontal Scaling</a:t>
            </a:r>
          </a:p>
        </p:txBody>
      </p:sp>
      <p:sp>
        <p:nvSpPr>
          <p:cNvPr id="2" name="Content Placeholder 1">
            <a:extLst>
              <a:ext uri="{FF2B5EF4-FFF2-40B4-BE49-F238E27FC236}">
                <a16:creationId xmlns:a16="http://schemas.microsoft.com/office/drawing/2014/main" id="{BC51A33B-E75F-3B4A-476F-101879AE92E1}"/>
              </a:ext>
            </a:extLst>
          </p:cNvPr>
          <p:cNvSpPr>
            <a:spLocks noGrp="1"/>
          </p:cNvSpPr>
          <p:nvPr>
            <p:ph idx="1"/>
          </p:nvPr>
        </p:nvSpPr>
        <p:spPr/>
        <p:txBody>
          <a:bodyPr/>
          <a:lstStyle/>
          <a:p>
            <a:r>
              <a:rPr lang="en-US" dirty="0"/>
              <a:t>By separating out the repository layer,</a:t>
            </a:r>
            <a:br>
              <a:rPr lang="en-US" dirty="0"/>
            </a:br>
            <a:r>
              <a:rPr lang="en-US" dirty="0"/>
              <a:t>the service layer becomes </a:t>
            </a:r>
            <a:r>
              <a:rPr lang="en-US" i="1" dirty="0"/>
              <a:t>stateless</a:t>
            </a:r>
            <a:r>
              <a:rPr lang="en-US" dirty="0"/>
              <a:t>: all</a:t>
            </a:r>
            <a:br>
              <a:rPr lang="en-US" dirty="0"/>
            </a:br>
            <a:r>
              <a:rPr lang="en-US" dirty="0"/>
              <a:t>the state it uses lives in the repo.</a:t>
            </a:r>
          </a:p>
          <a:p>
            <a:r>
              <a:rPr lang="en-US" dirty="0"/>
              <a:t>Multiple copies of the</a:t>
            </a:r>
            <a:br>
              <a:rPr lang="en-US" dirty="0"/>
            </a:br>
            <a:r>
              <a:rPr lang="en-US" dirty="0"/>
              <a:t>controller can connect</a:t>
            </a:r>
            <a:br>
              <a:rPr lang="en-US" dirty="0"/>
            </a:br>
            <a:r>
              <a:rPr lang="en-US" dirty="0"/>
              <a:t>to multiple clients!</a:t>
            </a:r>
          </a:p>
          <a:p>
            <a:pPr lvl="1"/>
            <a:r>
              <a:rPr lang="en-US" dirty="0"/>
              <a:t>AWS will be delighted to </a:t>
            </a:r>
            <a:br>
              <a:rPr lang="en-US" dirty="0"/>
            </a:br>
            <a:r>
              <a:rPr lang="en-US" dirty="0"/>
              <a:t>help, only real limit is </a:t>
            </a:r>
            <a:br>
              <a:rPr lang="en-US" dirty="0"/>
            </a:br>
            <a:r>
              <a:rPr lang="en-US" dirty="0"/>
              <a:t>money</a:t>
            </a:r>
          </a:p>
          <a:p>
            <a:endParaRPr lang="en-US" dirty="0"/>
          </a:p>
          <a:p>
            <a:endParaRPr lang="en-US" dirty="0"/>
          </a:p>
        </p:txBody>
      </p:sp>
      <p:sp>
        <p:nvSpPr>
          <p:cNvPr id="16" name="TextBox 15">
            <a:extLst>
              <a:ext uri="{FF2B5EF4-FFF2-40B4-BE49-F238E27FC236}">
                <a16:creationId xmlns:a16="http://schemas.microsoft.com/office/drawing/2014/main" id="{B745BAE4-9287-2319-EBBB-5D1FD4777C53}"/>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erver">
            <a:extLst>
              <a:ext uri="{FF2B5EF4-FFF2-40B4-BE49-F238E27FC236}">
                <a16:creationId xmlns:a16="http://schemas.microsoft.com/office/drawing/2014/main" id="{8071EC12-892D-1D7E-99C2-50A3F9AB3D04}"/>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5" name="Client">
            <a:extLst>
              <a:ext uri="{FF2B5EF4-FFF2-40B4-BE49-F238E27FC236}">
                <a16:creationId xmlns:a16="http://schemas.microsoft.com/office/drawing/2014/main" id="{10073688-27CC-CA23-FE5B-92BFCA00A356}"/>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6" name="Client">
            <a:extLst>
              <a:ext uri="{FF2B5EF4-FFF2-40B4-BE49-F238E27FC236}">
                <a16:creationId xmlns:a16="http://schemas.microsoft.com/office/drawing/2014/main" id="{1CF35227-B063-BB2E-45EE-BEA22E962F61}"/>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7" name="Client">
            <a:extLst>
              <a:ext uri="{FF2B5EF4-FFF2-40B4-BE49-F238E27FC236}">
                <a16:creationId xmlns:a16="http://schemas.microsoft.com/office/drawing/2014/main" id="{C8FA5EEE-0B73-E424-B393-B158B79436DA}"/>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8" name="Client">
            <a:extLst>
              <a:ext uri="{FF2B5EF4-FFF2-40B4-BE49-F238E27FC236}">
                <a16:creationId xmlns:a16="http://schemas.microsoft.com/office/drawing/2014/main" id="{0AFDCBC7-1FAA-5907-52F9-DAD663D9DC85}"/>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9" name="Client">
            <a:extLst>
              <a:ext uri="{FF2B5EF4-FFF2-40B4-BE49-F238E27FC236}">
                <a16:creationId xmlns:a16="http://schemas.microsoft.com/office/drawing/2014/main" id="{4BFC0A9A-4D56-40A3-E854-0F09A5E97F6E}"/>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0" name="Line">
            <a:extLst>
              <a:ext uri="{FF2B5EF4-FFF2-40B4-BE49-F238E27FC236}">
                <a16:creationId xmlns:a16="http://schemas.microsoft.com/office/drawing/2014/main" id="{39F6F378-CC4B-7CA5-4590-989F6FE7C394}"/>
              </a:ext>
            </a:extLst>
          </p:cNvPr>
          <p:cNvSpPr/>
          <p:nvPr/>
        </p:nvSpPr>
        <p:spPr>
          <a:xfrm flipV="1">
            <a:off x="5188834" y="4232861"/>
            <a:ext cx="194428" cy="1433382"/>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1" name="Line">
            <a:extLst>
              <a:ext uri="{FF2B5EF4-FFF2-40B4-BE49-F238E27FC236}">
                <a16:creationId xmlns:a16="http://schemas.microsoft.com/office/drawing/2014/main" id="{09023180-088D-03FD-7ACC-B0540F2CD49D}"/>
              </a:ext>
            </a:extLst>
          </p:cNvPr>
          <p:cNvSpPr/>
          <p:nvPr/>
        </p:nvSpPr>
        <p:spPr>
          <a:xfrm flipH="1" flipV="1">
            <a:off x="5771095" y="4249702"/>
            <a:ext cx="746289" cy="1396395"/>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2" name="Line">
            <a:extLst>
              <a:ext uri="{FF2B5EF4-FFF2-40B4-BE49-F238E27FC236}">
                <a16:creationId xmlns:a16="http://schemas.microsoft.com/office/drawing/2014/main" id="{E9EA9E4C-C585-1F97-A447-CEEA5D13BA13}"/>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3" name="Line">
            <a:extLst>
              <a:ext uri="{FF2B5EF4-FFF2-40B4-BE49-F238E27FC236}">
                <a16:creationId xmlns:a16="http://schemas.microsoft.com/office/drawing/2014/main" id="{F7A857F5-E77A-EAF9-EFB5-38F8F0D1FBAA}"/>
              </a:ext>
            </a:extLst>
          </p:cNvPr>
          <p:cNvSpPr/>
          <p:nvPr/>
        </p:nvSpPr>
        <p:spPr>
          <a:xfrm flipV="1">
            <a:off x="9681248" y="4320533"/>
            <a:ext cx="605304" cy="1325564"/>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4" name="Line">
            <a:extLst>
              <a:ext uri="{FF2B5EF4-FFF2-40B4-BE49-F238E27FC236}">
                <a16:creationId xmlns:a16="http://schemas.microsoft.com/office/drawing/2014/main" id="{5BD9A2CD-576C-28FD-425B-FA543BC981E7}"/>
              </a:ext>
            </a:extLst>
          </p:cNvPr>
          <p:cNvSpPr/>
          <p:nvPr/>
        </p:nvSpPr>
        <p:spPr>
          <a:xfrm flipH="1" flipV="1">
            <a:off x="10467832" y="4344427"/>
            <a:ext cx="716353" cy="132556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5" name="Server">
            <a:extLst>
              <a:ext uri="{FF2B5EF4-FFF2-40B4-BE49-F238E27FC236}">
                <a16:creationId xmlns:a16="http://schemas.microsoft.com/office/drawing/2014/main" id="{72384A7E-FDC3-DAE8-E34C-CEE2DCA80B80}"/>
              </a:ext>
            </a:extLst>
          </p:cNvPr>
          <p:cNvSpPr/>
          <p:nvPr/>
        </p:nvSpPr>
        <p:spPr>
          <a:xfrm>
            <a:off x="7482684" y="197672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Repo</a:t>
            </a:r>
            <a:endParaRPr sz="1500" dirty="0"/>
          </a:p>
        </p:txBody>
      </p:sp>
      <p:sp>
        <p:nvSpPr>
          <p:cNvPr id="17" name="Line">
            <a:extLst>
              <a:ext uri="{FF2B5EF4-FFF2-40B4-BE49-F238E27FC236}">
                <a16:creationId xmlns:a16="http://schemas.microsoft.com/office/drawing/2014/main" id="{16954EB0-D1BF-C036-826B-58E4BA460FFF}"/>
              </a:ext>
            </a:extLst>
          </p:cNvPr>
          <p:cNvSpPr/>
          <p:nvPr/>
        </p:nvSpPr>
        <p:spPr>
          <a:xfrm flipV="1">
            <a:off x="8086260" y="2931569"/>
            <a:ext cx="33982" cy="329601"/>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8" name="Server">
            <a:extLst>
              <a:ext uri="{FF2B5EF4-FFF2-40B4-BE49-F238E27FC236}">
                <a16:creationId xmlns:a16="http://schemas.microsoft.com/office/drawing/2014/main" id="{8BBC737A-6942-62F7-7C9D-2324F056855E}"/>
              </a:ext>
            </a:extLst>
          </p:cNvPr>
          <p:cNvSpPr/>
          <p:nvPr/>
        </p:nvSpPr>
        <p:spPr>
          <a:xfrm>
            <a:off x="9859669" y="3278012"/>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19" name="Server">
            <a:extLst>
              <a:ext uri="{FF2B5EF4-FFF2-40B4-BE49-F238E27FC236}">
                <a16:creationId xmlns:a16="http://schemas.microsoft.com/office/drawing/2014/main" id="{BBBA2A0F-2568-17B4-7BC1-A59E12C2C8DF}"/>
              </a:ext>
            </a:extLst>
          </p:cNvPr>
          <p:cNvSpPr/>
          <p:nvPr/>
        </p:nvSpPr>
        <p:spPr>
          <a:xfrm>
            <a:off x="5096861" y="3226722"/>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20" name="Line">
            <a:extLst>
              <a:ext uri="{FF2B5EF4-FFF2-40B4-BE49-F238E27FC236}">
                <a16:creationId xmlns:a16="http://schemas.microsoft.com/office/drawing/2014/main" id="{72971576-28E4-4417-13F3-B5A32AC7D009}"/>
              </a:ext>
            </a:extLst>
          </p:cNvPr>
          <p:cNvSpPr/>
          <p:nvPr/>
        </p:nvSpPr>
        <p:spPr>
          <a:xfrm flipH="1" flipV="1">
            <a:off x="8325407" y="2931568"/>
            <a:ext cx="1773935" cy="295920"/>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1" name="Line">
            <a:extLst>
              <a:ext uri="{FF2B5EF4-FFF2-40B4-BE49-F238E27FC236}">
                <a16:creationId xmlns:a16="http://schemas.microsoft.com/office/drawing/2014/main" id="{D5CF3D0E-C60A-7E80-9455-19CD926135B7}"/>
              </a:ext>
            </a:extLst>
          </p:cNvPr>
          <p:cNvSpPr/>
          <p:nvPr/>
        </p:nvSpPr>
        <p:spPr>
          <a:xfrm flipV="1">
            <a:off x="6096000" y="2989147"/>
            <a:ext cx="1386684" cy="17999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193282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2821-2A31-3EFE-AB26-38A8BAAFD0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DC7336-859B-67A0-BE62-2AB51BA633A5}"/>
              </a:ext>
            </a:extLst>
          </p:cNvPr>
          <p:cNvSpPr>
            <a:spLocks noGrp="1"/>
          </p:cNvSpPr>
          <p:nvPr>
            <p:ph type="title"/>
          </p:nvPr>
        </p:nvSpPr>
        <p:spPr/>
        <p:txBody>
          <a:bodyPr/>
          <a:lstStyle/>
          <a:p>
            <a:r>
              <a:rPr lang="en-US" dirty="0"/>
              <a:t>State and statelessness</a:t>
            </a:r>
          </a:p>
        </p:txBody>
      </p:sp>
      <p:sp>
        <p:nvSpPr>
          <p:cNvPr id="4" name="Content Placeholder 3">
            <a:extLst>
              <a:ext uri="{FF2B5EF4-FFF2-40B4-BE49-F238E27FC236}">
                <a16:creationId xmlns:a16="http://schemas.microsoft.com/office/drawing/2014/main" id="{4917396C-F48D-B26F-ADEF-CC4085BDB99E}"/>
              </a:ext>
            </a:extLst>
          </p:cNvPr>
          <p:cNvSpPr>
            <a:spLocks noGrp="1"/>
          </p:cNvSpPr>
          <p:nvPr>
            <p:ph idx="1"/>
          </p:nvPr>
        </p:nvSpPr>
        <p:spPr>
          <a:xfrm>
            <a:off x="838199" y="1500159"/>
            <a:ext cx="10052713" cy="5214540"/>
          </a:xfrm>
        </p:spPr>
        <p:txBody>
          <a:bodyPr>
            <a:normAutofit fontScale="92500" lnSpcReduction="10000"/>
          </a:bodyPr>
          <a:lstStyle/>
          <a:p>
            <a:r>
              <a:rPr lang="en-US" dirty="0"/>
              <a:t>A web server or web service should be </a:t>
            </a:r>
            <a:r>
              <a:rPr lang="en-US" i="1" dirty="0"/>
              <a:t>stateless</a:t>
            </a:r>
          </a:p>
          <a:p>
            <a:pPr lvl="1"/>
            <a:r>
              <a:rPr lang="en-US" dirty="0"/>
              <a:t>Every REST request should be indifferent to whether the node application has been </a:t>
            </a:r>
            <a:r>
              <a:rPr lang="en-US" i="1" dirty="0"/>
              <a:t>running</a:t>
            </a:r>
            <a:r>
              <a:rPr lang="en-US" dirty="0"/>
              <a:t> for several hours or five seconds</a:t>
            </a:r>
          </a:p>
          <a:p>
            <a:pPr lvl="1"/>
            <a:r>
              <a:rPr lang="en-US" dirty="0"/>
              <a:t>Also indifferent to whether other copies are communicating with different clients, as long as they’re communicating with the same Repository</a:t>
            </a:r>
          </a:p>
          <a:p>
            <a:pPr lvl="1"/>
            <a:r>
              <a:rPr lang="en-US" dirty="0"/>
              <a:t>Our silly application, and the IP1 code, is </a:t>
            </a:r>
            <a:r>
              <a:rPr lang="en-US" i="1" dirty="0"/>
              <a:t>not </a:t>
            </a:r>
            <a:r>
              <a:rPr lang="en-US" dirty="0"/>
              <a:t>stateless (why?)</a:t>
            </a:r>
          </a:p>
          <a:p>
            <a:r>
              <a:rPr lang="en-US" dirty="0"/>
              <a:t>If the web server is going to be stateless, and the web application has state, the server has to phone a friend (the Repository layer) to:</a:t>
            </a:r>
          </a:p>
          <a:p>
            <a:pPr lvl="1"/>
            <a:r>
              <a:rPr lang="en-US" dirty="0"/>
              <a:t>Access the filesystem</a:t>
            </a:r>
          </a:p>
          <a:p>
            <a:pPr lvl="1"/>
            <a:r>
              <a:rPr lang="en-US" dirty="0"/>
              <a:t>Query a database</a:t>
            </a:r>
          </a:p>
          <a:p>
            <a:r>
              <a:rPr lang="en-US" dirty="0"/>
              <a:t>In C-S-R, the repository layer/database is the point of centralization</a:t>
            </a:r>
          </a:p>
          <a:p>
            <a:pPr lvl="1"/>
            <a:r>
              <a:rPr lang="en-US" dirty="0"/>
              <a:t>Centralization (&amp; hierarchical centralization) is a cheat code for making distributed systems manageable</a:t>
            </a:r>
          </a:p>
          <a:p>
            <a:pPr lvl="1"/>
            <a:endParaRPr lang="en-US" dirty="0"/>
          </a:p>
        </p:txBody>
      </p:sp>
    </p:spTree>
    <p:extLst>
      <p:ext uri="{BB962C8B-B14F-4D97-AF65-F5344CB8AC3E}">
        <p14:creationId xmlns:p14="http://schemas.microsoft.com/office/powerpoint/2010/main" val="2953315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BFAA8-5B2C-EA11-854D-EE192B9EC4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AFE09A-B8A2-9464-CD15-46016219C68D}"/>
              </a:ext>
            </a:extLst>
          </p:cNvPr>
          <p:cNvSpPr>
            <a:spLocks noGrp="1"/>
          </p:cNvSpPr>
          <p:nvPr>
            <p:ph type="title"/>
          </p:nvPr>
        </p:nvSpPr>
        <p:spPr/>
        <p:txBody>
          <a:bodyPr/>
          <a:lstStyle/>
          <a:p>
            <a:r>
              <a:rPr lang="en-US" dirty="0"/>
              <a:t>Vertical Scaling</a:t>
            </a:r>
          </a:p>
        </p:txBody>
      </p:sp>
      <p:sp>
        <p:nvSpPr>
          <p:cNvPr id="2" name="Content Placeholder 1">
            <a:extLst>
              <a:ext uri="{FF2B5EF4-FFF2-40B4-BE49-F238E27FC236}">
                <a16:creationId xmlns:a16="http://schemas.microsoft.com/office/drawing/2014/main" id="{36594C4E-4733-9512-9B3F-341B6B32DE0D}"/>
              </a:ext>
            </a:extLst>
          </p:cNvPr>
          <p:cNvSpPr>
            <a:spLocks noGrp="1"/>
          </p:cNvSpPr>
          <p:nvPr>
            <p:ph idx="1"/>
          </p:nvPr>
        </p:nvSpPr>
        <p:spPr/>
        <p:txBody>
          <a:bodyPr/>
          <a:lstStyle/>
          <a:p>
            <a:r>
              <a:rPr lang="en-US" dirty="0"/>
              <a:t>Centralized databases tend towards </a:t>
            </a:r>
            <a:br>
              <a:rPr lang="en-US" dirty="0"/>
            </a:br>
            <a:r>
              <a:rPr lang="en-US" i="1" dirty="0"/>
              <a:t>vertical </a:t>
            </a:r>
            <a:r>
              <a:rPr lang="en-US" dirty="0"/>
              <a:t>scaling: move your database </a:t>
            </a:r>
            <a:br>
              <a:rPr lang="en-US" dirty="0"/>
            </a:br>
            <a:r>
              <a:rPr lang="en-US" dirty="0"/>
              <a:t>to a more powerful computer</a:t>
            </a:r>
          </a:p>
          <a:p>
            <a:r>
              <a:rPr lang="en-US" dirty="0"/>
              <a:t>This has limits: the</a:t>
            </a:r>
            <a:br>
              <a:rPr lang="en-US" dirty="0"/>
            </a:br>
            <a:r>
              <a:rPr lang="en-US" dirty="0"/>
              <a:t>database will eventually</a:t>
            </a:r>
            <a:br>
              <a:rPr lang="en-US" dirty="0"/>
            </a:br>
            <a:r>
              <a:rPr lang="en-US" dirty="0"/>
              <a:t>become a bottleneck</a:t>
            </a:r>
          </a:p>
          <a:p>
            <a:r>
              <a:rPr lang="en-US" dirty="0"/>
              <a:t>What to do?</a:t>
            </a:r>
          </a:p>
          <a:p>
            <a:pPr marL="0" indent="0">
              <a:buNone/>
            </a:pPr>
            <a:endParaRPr lang="en-US" dirty="0"/>
          </a:p>
        </p:txBody>
      </p:sp>
      <p:sp>
        <p:nvSpPr>
          <p:cNvPr id="16" name="TextBox 15">
            <a:extLst>
              <a:ext uri="{FF2B5EF4-FFF2-40B4-BE49-F238E27FC236}">
                <a16:creationId xmlns:a16="http://schemas.microsoft.com/office/drawing/2014/main" id="{4295AE5F-6FCF-724A-A3CF-CBB81C136594}"/>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erver">
            <a:extLst>
              <a:ext uri="{FF2B5EF4-FFF2-40B4-BE49-F238E27FC236}">
                <a16:creationId xmlns:a16="http://schemas.microsoft.com/office/drawing/2014/main" id="{D41D2AEC-FDD8-A02F-5C35-410667C89E3A}"/>
              </a:ext>
            </a:extLst>
          </p:cNvP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5" name="Client">
            <a:extLst>
              <a:ext uri="{FF2B5EF4-FFF2-40B4-BE49-F238E27FC236}">
                <a16:creationId xmlns:a16="http://schemas.microsoft.com/office/drawing/2014/main" id="{48DE4893-6E2A-360B-6785-494CF937F58E}"/>
              </a:ext>
            </a:extLst>
          </p:cNvPr>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dirty="0"/>
              <a:t>Client</a:t>
            </a:r>
          </a:p>
        </p:txBody>
      </p:sp>
      <p:sp>
        <p:nvSpPr>
          <p:cNvPr id="6" name="Client">
            <a:extLst>
              <a:ext uri="{FF2B5EF4-FFF2-40B4-BE49-F238E27FC236}">
                <a16:creationId xmlns:a16="http://schemas.microsoft.com/office/drawing/2014/main" id="{FDA0F8CA-1427-ABDA-8C34-A5DFBC3BD0C4}"/>
              </a:ext>
            </a:extLst>
          </p:cNvPr>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7" name="Client">
            <a:extLst>
              <a:ext uri="{FF2B5EF4-FFF2-40B4-BE49-F238E27FC236}">
                <a16:creationId xmlns:a16="http://schemas.microsoft.com/office/drawing/2014/main" id="{E090C8AC-6055-06DD-85D7-F47DCE6020E7}"/>
              </a:ext>
            </a:extLst>
          </p:cNvPr>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8" name="Client">
            <a:extLst>
              <a:ext uri="{FF2B5EF4-FFF2-40B4-BE49-F238E27FC236}">
                <a16:creationId xmlns:a16="http://schemas.microsoft.com/office/drawing/2014/main" id="{E21A5D2B-C640-FA0B-ED02-85182EC3924E}"/>
              </a:ext>
            </a:extLst>
          </p:cNvPr>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9" name="Client">
            <a:extLst>
              <a:ext uri="{FF2B5EF4-FFF2-40B4-BE49-F238E27FC236}">
                <a16:creationId xmlns:a16="http://schemas.microsoft.com/office/drawing/2014/main" id="{53106C97-1A36-66C2-03CE-F32D0C9FE28A}"/>
              </a:ext>
            </a:extLst>
          </p:cNvPr>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sz="1500"/>
              <a:t>Client</a:t>
            </a:r>
          </a:p>
        </p:txBody>
      </p:sp>
      <p:sp>
        <p:nvSpPr>
          <p:cNvPr id="10" name="Line">
            <a:extLst>
              <a:ext uri="{FF2B5EF4-FFF2-40B4-BE49-F238E27FC236}">
                <a16:creationId xmlns:a16="http://schemas.microsoft.com/office/drawing/2014/main" id="{96C0F6B0-BB43-91F4-EA08-E2A0CAAD2757}"/>
              </a:ext>
            </a:extLst>
          </p:cNvPr>
          <p:cNvSpPr/>
          <p:nvPr/>
        </p:nvSpPr>
        <p:spPr>
          <a:xfrm flipV="1">
            <a:off x="5188834" y="4232861"/>
            <a:ext cx="194428" cy="1433382"/>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1" name="Line">
            <a:extLst>
              <a:ext uri="{FF2B5EF4-FFF2-40B4-BE49-F238E27FC236}">
                <a16:creationId xmlns:a16="http://schemas.microsoft.com/office/drawing/2014/main" id="{FF1302DB-3EED-76A4-346E-752D3BAE83FE}"/>
              </a:ext>
            </a:extLst>
          </p:cNvPr>
          <p:cNvSpPr/>
          <p:nvPr/>
        </p:nvSpPr>
        <p:spPr>
          <a:xfrm flipH="1" flipV="1">
            <a:off x="5771095" y="4249702"/>
            <a:ext cx="746289" cy="1396395"/>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2" name="Line">
            <a:extLst>
              <a:ext uri="{FF2B5EF4-FFF2-40B4-BE49-F238E27FC236}">
                <a16:creationId xmlns:a16="http://schemas.microsoft.com/office/drawing/2014/main" id="{F2FC9161-7BCD-97E6-FDDD-55461CF1A171}"/>
              </a:ext>
            </a:extLst>
          </p:cNvPr>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3" name="Line">
            <a:extLst>
              <a:ext uri="{FF2B5EF4-FFF2-40B4-BE49-F238E27FC236}">
                <a16:creationId xmlns:a16="http://schemas.microsoft.com/office/drawing/2014/main" id="{9206A235-980A-92DC-03E6-3F3A1DD4F844}"/>
              </a:ext>
            </a:extLst>
          </p:cNvPr>
          <p:cNvSpPr/>
          <p:nvPr/>
        </p:nvSpPr>
        <p:spPr>
          <a:xfrm flipV="1">
            <a:off x="9681248" y="4320533"/>
            <a:ext cx="605304" cy="1325564"/>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4" name="Line">
            <a:extLst>
              <a:ext uri="{FF2B5EF4-FFF2-40B4-BE49-F238E27FC236}">
                <a16:creationId xmlns:a16="http://schemas.microsoft.com/office/drawing/2014/main" id="{67063955-22E0-F255-BF63-76E86E63AE5E}"/>
              </a:ext>
            </a:extLst>
          </p:cNvPr>
          <p:cNvSpPr/>
          <p:nvPr/>
        </p:nvSpPr>
        <p:spPr>
          <a:xfrm flipH="1" flipV="1">
            <a:off x="10467832" y="4344427"/>
            <a:ext cx="716353" cy="132556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7" name="Line">
            <a:extLst>
              <a:ext uri="{FF2B5EF4-FFF2-40B4-BE49-F238E27FC236}">
                <a16:creationId xmlns:a16="http://schemas.microsoft.com/office/drawing/2014/main" id="{26F58703-14F1-CDF5-937A-E7D9B4CAD998}"/>
              </a:ext>
            </a:extLst>
          </p:cNvPr>
          <p:cNvSpPr/>
          <p:nvPr/>
        </p:nvSpPr>
        <p:spPr>
          <a:xfrm flipH="1" flipV="1">
            <a:off x="8086259" y="2811645"/>
            <a:ext cx="0" cy="449524"/>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18" name="Server">
            <a:extLst>
              <a:ext uri="{FF2B5EF4-FFF2-40B4-BE49-F238E27FC236}">
                <a16:creationId xmlns:a16="http://schemas.microsoft.com/office/drawing/2014/main" id="{027BF0D4-3861-A7BB-B785-0B00FFEC99B9}"/>
              </a:ext>
            </a:extLst>
          </p:cNvPr>
          <p:cNvSpPr/>
          <p:nvPr/>
        </p:nvSpPr>
        <p:spPr>
          <a:xfrm>
            <a:off x="9859669" y="3278012"/>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19" name="Server">
            <a:extLst>
              <a:ext uri="{FF2B5EF4-FFF2-40B4-BE49-F238E27FC236}">
                <a16:creationId xmlns:a16="http://schemas.microsoft.com/office/drawing/2014/main" id="{4D602661-3FDA-F1F8-EF1C-7E1881378ABF}"/>
              </a:ext>
            </a:extLst>
          </p:cNvPr>
          <p:cNvSpPr/>
          <p:nvPr/>
        </p:nvSpPr>
        <p:spPr>
          <a:xfrm>
            <a:off x="5096861" y="3226722"/>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1500" dirty="0"/>
              <a:t>Controller / Service</a:t>
            </a:r>
            <a:endParaRPr sz="1500" dirty="0"/>
          </a:p>
        </p:txBody>
      </p:sp>
      <p:sp>
        <p:nvSpPr>
          <p:cNvPr id="20" name="Line">
            <a:extLst>
              <a:ext uri="{FF2B5EF4-FFF2-40B4-BE49-F238E27FC236}">
                <a16:creationId xmlns:a16="http://schemas.microsoft.com/office/drawing/2014/main" id="{0F4D0A26-D13E-2C18-2800-4DAAC824DE1E}"/>
              </a:ext>
            </a:extLst>
          </p:cNvPr>
          <p:cNvSpPr/>
          <p:nvPr/>
        </p:nvSpPr>
        <p:spPr>
          <a:xfrm flipH="1" flipV="1">
            <a:off x="8512614" y="2811644"/>
            <a:ext cx="1773931" cy="415077"/>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21" name="Line">
            <a:extLst>
              <a:ext uri="{FF2B5EF4-FFF2-40B4-BE49-F238E27FC236}">
                <a16:creationId xmlns:a16="http://schemas.microsoft.com/office/drawing/2014/main" id="{36BF7148-70B3-AD32-4D40-B4456EB53F71}"/>
              </a:ext>
            </a:extLst>
          </p:cNvPr>
          <p:cNvSpPr/>
          <p:nvPr/>
        </p:nvSpPr>
        <p:spPr>
          <a:xfrm flipV="1">
            <a:off x="6096000" y="2811645"/>
            <a:ext cx="1350976" cy="357500"/>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grpSp>
        <p:nvGrpSpPr>
          <p:cNvPr id="24" name="Group 23">
            <a:extLst>
              <a:ext uri="{FF2B5EF4-FFF2-40B4-BE49-F238E27FC236}">
                <a16:creationId xmlns:a16="http://schemas.microsoft.com/office/drawing/2014/main" id="{D33D19B6-AF84-2EE6-633B-5C0FE116F1AB}"/>
              </a:ext>
            </a:extLst>
          </p:cNvPr>
          <p:cNvGrpSpPr/>
          <p:nvPr/>
        </p:nvGrpSpPr>
        <p:grpSpPr>
          <a:xfrm>
            <a:off x="6534977" y="54603"/>
            <a:ext cx="3136547" cy="4480075"/>
            <a:chOff x="6534977" y="54603"/>
            <a:chExt cx="3136547" cy="4480075"/>
          </a:xfrm>
        </p:grpSpPr>
        <p:sp>
          <p:nvSpPr>
            <p:cNvPr id="22" name="Server">
              <a:extLst>
                <a:ext uri="{FF2B5EF4-FFF2-40B4-BE49-F238E27FC236}">
                  <a16:creationId xmlns:a16="http://schemas.microsoft.com/office/drawing/2014/main" id="{77132D96-F3D0-6726-4397-F08D5B5BC7C9}"/>
                </a:ext>
              </a:extLst>
            </p:cNvPr>
            <p:cNvSpPr/>
            <p:nvPr/>
          </p:nvSpPr>
          <p:spPr>
            <a:xfrm>
              <a:off x="6534977" y="54603"/>
              <a:ext cx="3136547" cy="2757042"/>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r>
                <a:rPr lang="en-US" sz="3600" dirty="0"/>
                <a:t>Big, Big Database</a:t>
              </a:r>
              <a:endParaRPr sz="3600" dirty="0"/>
            </a:p>
          </p:txBody>
        </p:sp>
        <p:sp>
          <p:nvSpPr>
            <p:cNvPr id="23" name="Server">
              <a:extLst>
                <a:ext uri="{FF2B5EF4-FFF2-40B4-BE49-F238E27FC236}">
                  <a16:creationId xmlns:a16="http://schemas.microsoft.com/office/drawing/2014/main" id="{1B20D54C-C96A-005D-1124-CF0E0CB90A46}"/>
                </a:ext>
              </a:extLst>
            </p:cNvPr>
            <p:cNvSpPr/>
            <p:nvPr/>
          </p:nvSpPr>
          <p:spPr>
            <a:xfrm>
              <a:off x="7482684" y="2857658"/>
              <a:ext cx="1207154" cy="167702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pPr algn="ctr"/>
              <a:endParaRPr sz="1500" dirty="0"/>
            </a:p>
          </p:txBody>
        </p:sp>
      </p:grpSp>
    </p:spTree>
    <p:extLst>
      <p:ext uri="{BB962C8B-B14F-4D97-AF65-F5344CB8AC3E}">
        <p14:creationId xmlns:p14="http://schemas.microsoft.com/office/powerpoint/2010/main" val="33903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4"/>
                                        </p:tgtEl>
                                      </p:cBhvr>
                                      <p:by x="1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7286-3F1D-0232-DF05-C94B91200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D885D-1C5A-0CA6-6007-EDC577213406}"/>
              </a:ext>
            </a:extLst>
          </p:cNvPr>
          <p:cNvSpPr>
            <a:spLocks noGrp="1"/>
          </p:cNvSpPr>
          <p:nvPr>
            <p:ph type="title"/>
          </p:nvPr>
        </p:nvSpPr>
        <p:spPr/>
        <p:txBody>
          <a:bodyPr>
            <a:noAutofit/>
          </a:bodyPr>
          <a:lstStyle/>
          <a:p>
            <a:r>
              <a:rPr lang="en-US"/>
              <a:t>So, software engineering must encompass:</a:t>
            </a:r>
          </a:p>
        </p:txBody>
      </p:sp>
      <p:sp>
        <p:nvSpPr>
          <p:cNvPr id="4" name="Slide Number Placeholder 3">
            <a:extLst>
              <a:ext uri="{FF2B5EF4-FFF2-40B4-BE49-F238E27FC236}">
                <a16:creationId xmlns:a16="http://schemas.microsoft.com/office/drawing/2014/main" id="{62A243F9-FD8A-947E-EC67-21163F3C7FD6}"/>
              </a:ext>
            </a:extLst>
          </p:cNvPr>
          <p:cNvSpPr>
            <a:spLocks noGrp="1"/>
          </p:cNvSpPr>
          <p:nvPr>
            <p:ph type="sldNum" sz="quarter" idx="12"/>
          </p:nvPr>
        </p:nvSpPr>
        <p:spPr/>
        <p:txBody>
          <a:bodyPr>
            <a:normAutofit/>
          </a:bodyPr>
          <a:lstStyle/>
          <a:p>
            <a:fld id="{20F37917-FD3A-4669-9018-DA04BCDD3D75}" type="slidenum">
              <a:rPr lang="en-US" smtClean="0"/>
              <a:pPr/>
              <a:t>3</a:t>
            </a:fld>
            <a:endParaRPr lang="en-US"/>
          </a:p>
        </p:txBody>
      </p:sp>
      <p:grpSp>
        <p:nvGrpSpPr>
          <p:cNvPr id="25" name="Group 24">
            <a:extLst>
              <a:ext uri="{FF2B5EF4-FFF2-40B4-BE49-F238E27FC236}">
                <a16:creationId xmlns:a16="http://schemas.microsoft.com/office/drawing/2014/main" id="{0DCC8436-7509-10D9-42E0-0F93BE960A88}"/>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1BB8C4FB-AF2E-6811-0C48-AFBFC86CE505}"/>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27" name="Rectangle 26" descr="Group">
              <a:extLst>
                <a:ext uri="{FF2B5EF4-FFF2-40B4-BE49-F238E27FC236}">
                  <a16:creationId xmlns:a16="http://schemas.microsoft.com/office/drawing/2014/main" id="{3550D465-BB36-D0F5-3E4F-3823325F8711}"/>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28" name="Group 27">
            <a:extLst>
              <a:ext uri="{FF2B5EF4-FFF2-40B4-BE49-F238E27FC236}">
                <a16:creationId xmlns:a16="http://schemas.microsoft.com/office/drawing/2014/main" id="{A66242B3-2657-9711-F6E5-543364970B8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FE8A76E7-689B-690F-A095-6AD4364287B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30" name="Rectangle 29" descr="Gears">
              <a:extLst>
                <a:ext uri="{FF2B5EF4-FFF2-40B4-BE49-F238E27FC236}">
                  <a16:creationId xmlns:a16="http://schemas.microsoft.com/office/drawing/2014/main" id="{7D23983D-A446-016D-1D09-EEA03F7AB63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1" name="Group 30">
            <a:extLst>
              <a:ext uri="{FF2B5EF4-FFF2-40B4-BE49-F238E27FC236}">
                <a16:creationId xmlns:a16="http://schemas.microsoft.com/office/drawing/2014/main" id="{290EF367-EF70-692F-29A4-9F0B3D91A6E0}"/>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8BA700D9-B1FB-D3AE-6BCF-0326DDE221FE}"/>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33" name="Rectangle 32" descr="Illustrator with solid fill">
              <a:extLst>
                <a:ext uri="{FF2B5EF4-FFF2-40B4-BE49-F238E27FC236}">
                  <a16:creationId xmlns:a16="http://schemas.microsoft.com/office/drawing/2014/main" id="{23869531-BAC2-B4C3-0FAC-94F77BE70DFB}"/>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3" name="Rectangle: Diagonal Corners Rounded 6">
            <a:extLst>
              <a:ext uri="{FF2B5EF4-FFF2-40B4-BE49-F238E27FC236}">
                <a16:creationId xmlns:a16="http://schemas.microsoft.com/office/drawing/2014/main" id="{E91C8FD3-155E-AE7E-4B0D-944B7A4450E0}"/>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5" name="Rectangle: Diagonal Corners Rounded 10">
            <a:extLst>
              <a:ext uri="{FF2B5EF4-FFF2-40B4-BE49-F238E27FC236}">
                <a16:creationId xmlns:a16="http://schemas.microsoft.com/office/drawing/2014/main" id="{D64E4B4D-BAC3-8C8B-96A7-1091FD5E5891}"/>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6" name="Rectangle: Diagonal Corners Rounded 13">
            <a:extLst>
              <a:ext uri="{FF2B5EF4-FFF2-40B4-BE49-F238E27FC236}">
                <a16:creationId xmlns:a16="http://schemas.microsoft.com/office/drawing/2014/main" id="{25DE481D-2063-54FE-D4A0-0688898E1FDD}"/>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pic>
        <p:nvPicPr>
          <p:cNvPr id="9" name="Graphic 8" descr="Thought bubble with solid fill">
            <a:extLst>
              <a:ext uri="{FF2B5EF4-FFF2-40B4-BE49-F238E27FC236}">
                <a16:creationId xmlns:a16="http://schemas.microsoft.com/office/drawing/2014/main" id="{2C4D2893-F514-06DA-32F6-E452C8E342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2D263F2E-A7E9-5C9B-CCD1-304F9BA462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23D5C520-7E83-5690-331F-3D97E776CB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177DDC2-1B83-3DA9-B4B5-F0F623D2A8CB}"/>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implementing</a:t>
            </a:r>
          </a:p>
        </p:txBody>
      </p:sp>
      <p:sp>
        <p:nvSpPr>
          <p:cNvPr id="23" name="Freeform: Shape 15">
            <a:extLst>
              <a:ext uri="{FF2B5EF4-FFF2-40B4-BE49-F238E27FC236}">
                <a16:creationId xmlns:a16="http://schemas.microsoft.com/office/drawing/2014/main" id="{730D5DD5-5AED-DB85-0642-DEBF94B4FBDB}"/>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ORGANIZING</a:t>
            </a:r>
          </a:p>
        </p:txBody>
      </p:sp>
      <p:sp>
        <p:nvSpPr>
          <p:cNvPr id="24" name="Freeform: Shape 15">
            <a:extLst>
              <a:ext uri="{FF2B5EF4-FFF2-40B4-BE49-F238E27FC236}">
                <a16:creationId xmlns:a16="http://schemas.microsoft.com/office/drawing/2014/main" id="{29E4CDD7-7968-56BA-280E-798D49FAC793}"/>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PLANNING</a:t>
            </a:r>
          </a:p>
        </p:txBody>
      </p:sp>
      <p:sp>
        <p:nvSpPr>
          <p:cNvPr id="36" name="Freeform: Shape 15">
            <a:extLst>
              <a:ext uri="{FF2B5EF4-FFF2-40B4-BE49-F238E27FC236}">
                <a16:creationId xmlns:a16="http://schemas.microsoft.com/office/drawing/2014/main" id="{E73CA9A7-450F-EC06-FE86-75FCF465828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PEOPLE</a:t>
            </a:r>
          </a:p>
        </p:txBody>
      </p:sp>
      <p:sp>
        <p:nvSpPr>
          <p:cNvPr id="37" name="Freeform: Shape 15">
            <a:extLst>
              <a:ext uri="{FF2B5EF4-FFF2-40B4-BE49-F238E27FC236}">
                <a16:creationId xmlns:a16="http://schemas.microsoft.com/office/drawing/2014/main" id="{973FFD15-483E-AE88-EC02-3E6530F634E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PROCESSES</a:t>
            </a:r>
          </a:p>
        </p:txBody>
      </p:sp>
      <p:sp>
        <p:nvSpPr>
          <p:cNvPr id="38" name="Freeform: Shape 15">
            <a:extLst>
              <a:ext uri="{FF2B5EF4-FFF2-40B4-BE49-F238E27FC236}">
                <a16:creationId xmlns:a16="http://schemas.microsoft.com/office/drawing/2014/main" id="{A3A3414B-F320-C4DC-B3E3-5C03BEFB0FC8}"/>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PROGRAMS</a:t>
            </a:r>
          </a:p>
        </p:txBody>
      </p:sp>
      <p:graphicFrame>
        <p:nvGraphicFramePr>
          <p:cNvPr id="40" name="Table 39">
            <a:extLst>
              <a:ext uri="{FF2B5EF4-FFF2-40B4-BE49-F238E27FC236}">
                <a16:creationId xmlns:a16="http://schemas.microsoft.com/office/drawing/2014/main" id="{B526303B-BA15-EA2E-BE32-B58DEA6C8209}"/>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7" name="Rounded Rectangle 6">
            <a:extLst>
              <a:ext uri="{FF2B5EF4-FFF2-40B4-BE49-F238E27FC236}">
                <a16:creationId xmlns:a16="http://schemas.microsoft.com/office/drawing/2014/main" id="{724DD73D-B36C-C9D0-DF4E-A2A133E13D27}"/>
              </a:ext>
            </a:extLst>
          </p:cNvPr>
          <p:cNvSpPr/>
          <p:nvPr/>
        </p:nvSpPr>
        <p:spPr>
          <a:xfrm>
            <a:off x="9025247" y="3662282"/>
            <a:ext cx="2930964" cy="2499413"/>
          </a:xfrm>
          <a:prstGeom prst="roundRect">
            <a:avLst/>
          </a:prstGeom>
          <a:solidFill>
            <a:srgbClr val="FCBFC0">
              <a:alpha val="18824"/>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We’re </a:t>
            </a:r>
            <a:r>
              <a:rPr lang="en-US" sz="2400" dirty="0" err="1">
                <a:solidFill>
                  <a:schemeClr val="tx1"/>
                </a:solidFill>
              </a:rPr>
              <a:t>gonna</a:t>
            </a:r>
            <a:r>
              <a:rPr lang="en-US" sz="2400" dirty="0">
                <a:solidFill>
                  <a:schemeClr val="tx1"/>
                </a:solidFill>
              </a:rPr>
              <a:t> be stuck over here for a bit.</a:t>
            </a:r>
          </a:p>
        </p:txBody>
      </p:sp>
    </p:spTree>
    <p:extLst>
      <p:ext uri="{BB962C8B-B14F-4D97-AF65-F5344CB8AC3E}">
        <p14:creationId xmlns:p14="http://schemas.microsoft.com/office/powerpoint/2010/main" val="58684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F408-27B0-B64D-E63F-7EC7028C02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21D83F-D87B-9696-3126-7CB1A7F7F842}"/>
              </a:ext>
            </a:extLst>
          </p:cNvPr>
          <p:cNvSpPr>
            <a:spLocks noGrp="1"/>
          </p:cNvSpPr>
          <p:nvPr>
            <p:ph type="title"/>
          </p:nvPr>
        </p:nvSpPr>
        <p:spPr/>
        <p:txBody>
          <a:bodyPr/>
          <a:lstStyle/>
          <a:p>
            <a:r>
              <a:rPr lang="en-US" dirty="0"/>
              <a:t>Scaling Past the Database Bottleneck (1)</a:t>
            </a:r>
          </a:p>
        </p:txBody>
      </p:sp>
      <p:sp>
        <p:nvSpPr>
          <p:cNvPr id="2" name="Content Placeholder 1">
            <a:extLst>
              <a:ext uri="{FF2B5EF4-FFF2-40B4-BE49-F238E27FC236}">
                <a16:creationId xmlns:a16="http://schemas.microsoft.com/office/drawing/2014/main" id="{4A92C1D1-1CFC-8CC7-6B72-08D8F9B6E2F0}"/>
              </a:ext>
            </a:extLst>
          </p:cNvPr>
          <p:cNvSpPr>
            <a:spLocks noGrp="1"/>
          </p:cNvSpPr>
          <p:nvPr>
            <p:ph idx="1"/>
          </p:nvPr>
        </p:nvSpPr>
        <p:spPr/>
        <p:txBody>
          <a:bodyPr/>
          <a:lstStyle/>
          <a:p>
            <a:pPr marL="0" indent="0">
              <a:buNone/>
            </a:pPr>
            <a:r>
              <a:rPr lang="en-US" dirty="0"/>
              <a:t>Maybe the problem is that you’re occasionally doing big, expensive analysis on your database, like analyzing your sales data</a:t>
            </a:r>
          </a:p>
          <a:p>
            <a:r>
              <a:rPr lang="en-US" dirty="0"/>
              <a:t>Database </a:t>
            </a:r>
            <a:r>
              <a:rPr lang="en-US" i="1" dirty="0"/>
              <a:t>read-only-replicas </a:t>
            </a:r>
            <a:r>
              <a:rPr lang="en-US" dirty="0"/>
              <a:t>are an easy solution here — seconds to minutes behind reality (and can add reliability in case of failure!) </a:t>
            </a:r>
          </a:p>
        </p:txBody>
      </p:sp>
      <p:sp>
        <p:nvSpPr>
          <p:cNvPr id="16" name="TextBox 15">
            <a:extLst>
              <a:ext uri="{FF2B5EF4-FFF2-40B4-BE49-F238E27FC236}">
                <a16:creationId xmlns:a16="http://schemas.microsoft.com/office/drawing/2014/main" id="{D7D15EE1-5287-1E97-4CF7-6D9701747D17}"/>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775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A200-1AA1-3788-E95C-CC4FB7E43D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3B96F3-3D39-E819-6ED8-3FBB32C40765}"/>
              </a:ext>
            </a:extLst>
          </p:cNvPr>
          <p:cNvSpPr>
            <a:spLocks noGrp="1"/>
          </p:cNvSpPr>
          <p:nvPr>
            <p:ph type="title"/>
          </p:nvPr>
        </p:nvSpPr>
        <p:spPr/>
        <p:txBody>
          <a:bodyPr/>
          <a:lstStyle/>
          <a:p>
            <a:r>
              <a:rPr lang="en-US" dirty="0"/>
              <a:t>Scaling Past the Database Bottleneck (2)</a:t>
            </a:r>
          </a:p>
        </p:txBody>
      </p:sp>
      <p:sp>
        <p:nvSpPr>
          <p:cNvPr id="2" name="Content Placeholder 1">
            <a:extLst>
              <a:ext uri="{FF2B5EF4-FFF2-40B4-BE49-F238E27FC236}">
                <a16:creationId xmlns:a16="http://schemas.microsoft.com/office/drawing/2014/main" id="{E18F4FAF-63B4-B650-800D-A76C42830070}"/>
              </a:ext>
            </a:extLst>
          </p:cNvPr>
          <p:cNvSpPr>
            <a:spLocks noGrp="1"/>
          </p:cNvSpPr>
          <p:nvPr>
            <p:ph idx="1"/>
          </p:nvPr>
        </p:nvSpPr>
        <p:spPr>
          <a:xfrm>
            <a:off x="838200" y="1500160"/>
            <a:ext cx="9807054" cy="5357840"/>
          </a:xfrm>
        </p:spPr>
        <p:txBody>
          <a:bodyPr>
            <a:normAutofit/>
          </a:bodyPr>
          <a:lstStyle/>
          <a:p>
            <a:pPr marL="0" indent="0">
              <a:buNone/>
            </a:pPr>
            <a:r>
              <a:rPr lang="en-US" dirty="0"/>
              <a:t>Maybe you can identify parts of your data that are independent, and don’t need to be synchronized or stored together</a:t>
            </a:r>
          </a:p>
          <a:p>
            <a:r>
              <a:rPr lang="en-US" dirty="0"/>
              <a:t>Chat and game information in </a:t>
            </a:r>
            <a:r>
              <a:rPr lang="en-US" dirty="0" err="1"/>
              <a:t>GameNite</a:t>
            </a:r>
            <a:r>
              <a:rPr lang="en-US" dirty="0"/>
              <a:t> could live in separate places</a:t>
            </a:r>
          </a:p>
          <a:p>
            <a:r>
              <a:rPr lang="en-US" dirty="0"/>
              <a:t>Games could have their business logic running on different servers, written in different programming languages, and accessed (by the server the client is connected to) through their own REST API!</a:t>
            </a:r>
          </a:p>
          <a:p>
            <a:pPr lvl="1"/>
            <a:r>
              <a:rPr lang="en-US" dirty="0"/>
              <a:t>This can help with need-more-CPU bottlenecks as well as need-a-beefier-database bottlenecks.</a:t>
            </a:r>
          </a:p>
          <a:p>
            <a:r>
              <a:rPr lang="en-US" dirty="0"/>
              <a:t>This way lies microservices</a:t>
            </a:r>
          </a:p>
        </p:txBody>
      </p:sp>
      <p:sp>
        <p:nvSpPr>
          <p:cNvPr id="16" name="TextBox 15">
            <a:extLst>
              <a:ext uri="{FF2B5EF4-FFF2-40B4-BE49-F238E27FC236}">
                <a16:creationId xmlns:a16="http://schemas.microsoft.com/office/drawing/2014/main" id="{7DC6AD9E-23C4-81E3-7D7C-A608F84DE92A}"/>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987A192-5380-96C5-9AA2-1AC37711C709}"/>
              </a:ext>
            </a:extLst>
          </p:cNvPr>
          <p:cNvSpPr txBox="1"/>
          <p:nvPr/>
        </p:nvSpPr>
        <p:spPr>
          <a:xfrm>
            <a:off x="3229583" y="112840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35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p:txBody>
          <a:bodyPr>
            <a:normAutofit/>
          </a:bodyPr>
          <a:lstStyle/>
          <a:p>
            <a:r>
              <a:rPr lang="en-US"/>
              <a:t>Microservices</a:t>
            </a:r>
          </a:p>
        </p:txBody>
      </p:sp>
      <p:grpSp>
        <p:nvGrpSpPr>
          <p:cNvPr id="741" name="Group 56"/>
          <p:cNvGrpSpPr/>
          <p:nvPr/>
        </p:nvGrpSpPr>
        <p:grpSpPr>
          <a:xfrm>
            <a:off x="2391204" y="2115695"/>
            <a:ext cx="7887347" cy="3702607"/>
            <a:chOff x="-1" y="-5665"/>
            <a:chExt cx="15774692" cy="7405212"/>
          </a:xfrm>
        </p:grpSpPr>
        <p:grpSp>
          <p:nvGrpSpPr>
            <p:cNvPr id="637" name="Productivity App"/>
            <p:cNvGrpSpPr/>
            <p:nvPr/>
          </p:nvGrpSpPr>
          <p:grpSpPr>
            <a:xfrm>
              <a:off x="-1" y="1707908"/>
              <a:ext cx="2945987" cy="4085729"/>
              <a:chOff x="-1" y="-1"/>
              <a:chExt cx="2945986" cy="4085728"/>
            </a:xfrm>
          </p:grpSpPr>
          <p:sp>
            <p:nvSpPr>
              <p:cNvPr id="635" name="Rectangle"/>
              <p:cNvSpPr/>
              <p:nvPr/>
            </p:nvSpPr>
            <p:spPr>
              <a:xfrm>
                <a:off x="-1" y="-1"/>
                <a:ext cx="2945986" cy="408572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36" name="Productivity App"/>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Productivity App</a:t>
                </a:r>
              </a:p>
            </p:txBody>
          </p:sp>
        </p:grpSp>
        <p:grpSp>
          <p:nvGrpSpPr>
            <p:cNvPr id="640" name="Frontend"/>
            <p:cNvGrpSpPr/>
            <p:nvPr/>
          </p:nvGrpSpPr>
          <p:grpSpPr>
            <a:xfrm>
              <a:off x="333475" y="3203170"/>
              <a:ext cx="2166011" cy="646330"/>
              <a:chOff x="0" y="-5663"/>
              <a:chExt cx="2166009" cy="646329"/>
            </a:xfrm>
          </p:grpSpPr>
          <p:sp>
            <p:nvSpPr>
              <p:cNvPr id="638"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39" name="Frontend"/>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Frontend</a:t>
                </a:r>
              </a:p>
            </p:txBody>
          </p:sp>
        </p:grpSp>
        <p:grpSp>
          <p:nvGrpSpPr>
            <p:cNvPr id="643" name="“Dumb”…"/>
            <p:cNvGrpSpPr/>
            <p:nvPr/>
          </p:nvGrpSpPr>
          <p:grpSpPr>
            <a:xfrm>
              <a:off x="333475" y="4092707"/>
              <a:ext cx="2166011" cy="1245698"/>
              <a:chOff x="0" y="0"/>
              <a:chExt cx="2166009" cy="1245696"/>
            </a:xfrm>
          </p:grpSpPr>
          <p:sp>
            <p:nvSpPr>
              <p:cNvPr id="641" name="Rectangle"/>
              <p:cNvSpPr/>
              <p:nvPr/>
            </p:nvSpPr>
            <p:spPr>
              <a:xfrm>
                <a:off x="0" y="0"/>
                <a:ext cx="2166009" cy="1245696"/>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42" name="“Dumb”…"/>
              <p:cNvSpPr/>
              <p:nvPr/>
            </p:nvSpPr>
            <p:spPr>
              <a:xfrm>
                <a:off x="0" y="0"/>
                <a:ext cx="2166009" cy="10772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p>
                <a:pPr marL="0" marR="0" lvl="0" indent="0" algn="l" defTabSz="584200" rtl="0" eaLnBrk="1" fontAlgn="auto" latinLnBrk="0" hangingPunct="1">
                  <a:lnSpc>
                    <a:spcPct val="100000"/>
                  </a:lnSpc>
                  <a:spcBef>
                    <a:spcPts val="0"/>
                  </a:spcBef>
                  <a:spcAft>
                    <a:spcPts val="0"/>
                  </a:spcAft>
                  <a:buClrTx/>
                  <a:buSzTx/>
                  <a:buFontTx/>
                  <a:buNone/>
                  <a:tabLst/>
                  <a:defRPr sz="3000">
                    <a:solidFill>
                      <a:srgbClr val="FFFFFF"/>
                    </a:solidFill>
                    <a:latin typeface="+mn-lt"/>
                    <a:ea typeface="+mn-ea"/>
                    <a:cs typeface="+mn-cs"/>
                    <a:sym typeface="Helvetica"/>
                  </a:defRPr>
                </a:pPr>
                <a:r>
                  <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“Dumb”</a:t>
                </a:r>
                <a:endParaRPr kumimoji="0" sz="21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a:p>
                <a:pPr marL="0" marR="0" lvl="0" indent="0" algn="l" defTabSz="584200" rtl="0" eaLnBrk="1" fontAlgn="auto" latinLnBrk="0" hangingPunct="1">
                  <a:lnSpc>
                    <a:spcPct val="100000"/>
                  </a:lnSpc>
                  <a:spcBef>
                    <a:spcPts val="0"/>
                  </a:spcBef>
                  <a:spcAft>
                    <a:spcPts val="0"/>
                  </a:spcAft>
                  <a:buClrTx/>
                  <a:buSzTx/>
                  <a:buFontTx/>
                  <a:buNone/>
                  <a:tabLst/>
                  <a:defRPr sz="3000">
                    <a:solidFill>
                      <a:srgbClr val="FFFFFF"/>
                    </a:solidFill>
                    <a:latin typeface="+mn-lt"/>
                    <a:ea typeface="+mn-ea"/>
                    <a:cs typeface="+mn-cs"/>
                    <a:sym typeface="Helvetica"/>
                  </a:defRPr>
                </a:pPr>
                <a:r>
                  <a:rPr kumimoji="0" sz="15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App Server</a:t>
                </a:r>
              </a:p>
            </p:txBody>
          </p:sp>
        </p:grpSp>
        <p:sp>
          <p:nvSpPr>
            <p:cNvPr id="644" name="Line"/>
            <p:cNvSpPr/>
            <p:nvPr/>
          </p:nvSpPr>
          <p:spPr>
            <a:xfrm>
              <a:off x="1472992" y="2876155"/>
              <a:ext cx="1" cy="27959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47" name="Mod 1"/>
            <p:cNvGrpSpPr/>
            <p:nvPr/>
          </p:nvGrpSpPr>
          <p:grpSpPr>
            <a:xfrm>
              <a:off x="4469346" y="536544"/>
              <a:ext cx="2945987" cy="2745099"/>
              <a:chOff x="-1" y="-1"/>
              <a:chExt cx="2945986" cy="2745098"/>
            </a:xfrm>
          </p:grpSpPr>
          <p:sp>
            <p:nvSpPr>
              <p:cNvPr id="64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46" name="Mod 1"/>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1</a:t>
                </a:r>
              </a:p>
            </p:txBody>
          </p:sp>
        </p:grpSp>
        <p:grpSp>
          <p:nvGrpSpPr>
            <p:cNvPr id="650" name="REST service"/>
            <p:cNvGrpSpPr/>
            <p:nvPr/>
          </p:nvGrpSpPr>
          <p:grpSpPr>
            <a:xfrm>
              <a:off x="4859334" y="1177278"/>
              <a:ext cx="2166012" cy="784354"/>
              <a:chOff x="0" y="0"/>
              <a:chExt cx="2166011" cy="784353"/>
            </a:xfrm>
          </p:grpSpPr>
          <p:sp>
            <p:nvSpPr>
              <p:cNvPr id="64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4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53" name="Database"/>
            <p:cNvGrpSpPr/>
            <p:nvPr/>
          </p:nvGrpSpPr>
          <p:grpSpPr>
            <a:xfrm>
              <a:off x="4859334" y="2411241"/>
              <a:ext cx="2166012" cy="646329"/>
              <a:chOff x="0" y="-5664"/>
              <a:chExt cx="2166011" cy="646328"/>
            </a:xfrm>
          </p:grpSpPr>
          <p:sp>
            <p:nvSpPr>
              <p:cNvPr id="65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5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54" name="Line"/>
            <p:cNvSpPr/>
            <p:nvPr/>
          </p:nvSpPr>
          <p:spPr>
            <a:xfrm>
              <a:off x="5942338" y="198030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57" name="Mod 2"/>
            <p:cNvGrpSpPr/>
            <p:nvPr/>
          </p:nvGrpSpPr>
          <p:grpSpPr>
            <a:xfrm>
              <a:off x="8358031" y="537359"/>
              <a:ext cx="2945987" cy="2745099"/>
              <a:chOff x="-1" y="-1"/>
              <a:chExt cx="2945986" cy="2745098"/>
            </a:xfrm>
          </p:grpSpPr>
          <p:sp>
            <p:nvSpPr>
              <p:cNvPr id="65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56" name="Mod 2"/>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2</a:t>
                </a:r>
              </a:p>
            </p:txBody>
          </p:sp>
        </p:grpSp>
        <p:grpSp>
          <p:nvGrpSpPr>
            <p:cNvPr id="660" name="REST service"/>
            <p:cNvGrpSpPr/>
            <p:nvPr/>
          </p:nvGrpSpPr>
          <p:grpSpPr>
            <a:xfrm>
              <a:off x="8748018" y="1178093"/>
              <a:ext cx="2166010" cy="784354"/>
              <a:chOff x="0" y="0"/>
              <a:chExt cx="2166009" cy="784353"/>
            </a:xfrm>
          </p:grpSpPr>
          <p:sp>
            <p:nvSpPr>
              <p:cNvPr id="65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5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63" name="Database"/>
            <p:cNvGrpSpPr/>
            <p:nvPr/>
          </p:nvGrpSpPr>
          <p:grpSpPr>
            <a:xfrm>
              <a:off x="8748018" y="2412057"/>
              <a:ext cx="2166010" cy="646330"/>
              <a:chOff x="0" y="-5663"/>
              <a:chExt cx="2166009" cy="646329"/>
            </a:xfrm>
          </p:grpSpPr>
          <p:sp>
            <p:nvSpPr>
              <p:cNvPr id="661"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62" name="Database"/>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64" name="Line"/>
            <p:cNvSpPr/>
            <p:nvPr/>
          </p:nvSpPr>
          <p:spPr>
            <a:xfrm>
              <a:off x="9831023" y="1981121"/>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67" name="Mod 3"/>
            <p:cNvGrpSpPr/>
            <p:nvPr/>
          </p:nvGrpSpPr>
          <p:grpSpPr>
            <a:xfrm>
              <a:off x="12246714" y="538524"/>
              <a:ext cx="2945987" cy="2745099"/>
              <a:chOff x="-1" y="-1"/>
              <a:chExt cx="2945986" cy="2745098"/>
            </a:xfrm>
          </p:grpSpPr>
          <p:sp>
            <p:nvSpPr>
              <p:cNvPr id="66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66" name="Mod 3"/>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3</a:t>
                </a:r>
              </a:p>
            </p:txBody>
          </p:sp>
        </p:grpSp>
        <p:grpSp>
          <p:nvGrpSpPr>
            <p:cNvPr id="670" name="REST service"/>
            <p:cNvGrpSpPr/>
            <p:nvPr/>
          </p:nvGrpSpPr>
          <p:grpSpPr>
            <a:xfrm>
              <a:off x="12636703" y="1179257"/>
              <a:ext cx="2166010" cy="784354"/>
              <a:chOff x="0" y="0"/>
              <a:chExt cx="2166009" cy="784353"/>
            </a:xfrm>
          </p:grpSpPr>
          <p:sp>
            <p:nvSpPr>
              <p:cNvPr id="66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6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73" name="Database"/>
            <p:cNvGrpSpPr/>
            <p:nvPr/>
          </p:nvGrpSpPr>
          <p:grpSpPr>
            <a:xfrm>
              <a:off x="12636703" y="2413220"/>
              <a:ext cx="2166010" cy="646329"/>
              <a:chOff x="0" y="-5664"/>
              <a:chExt cx="2166009" cy="646328"/>
            </a:xfrm>
          </p:grpSpPr>
          <p:sp>
            <p:nvSpPr>
              <p:cNvPr id="67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7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74" name="Line"/>
            <p:cNvSpPr/>
            <p:nvPr/>
          </p:nvSpPr>
          <p:spPr>
            <a:xfrm>
              <a:off x="13719707" y="198228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77" name="Mod 4"/>
            <p:cNvGrpSpPr/>
            <p:nvPr/>
          </p:nvGrpSpPr>
          <p:grpSpPr>
            <a:xfrm>
              <a:off x="4469346" y="4074822"/>
              <a:ext cx="2945987" cy="2745099"/>
              <a:chOff x="-1" y="-1"/>
              <a:chExt cx="2945986" cy="2745098"/>
            </a:xfrm>
          </p:grpSpPr>
          <p:sp>
            <p:nvSpPr>
              <p:cNvPr id="67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76" name="Mod 4"/>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4</a:t>
                </a:r>
              </a:p>
            </p:txBody>
          </p:sp>
        </p:grpSp>
        <p:grpSp>
          <p:nvGrpSpPr>
            <p:cNvPr id="680" name="REST service"/>
            <p:cNvGrpSpPr/>
            <p:nvPr/>
          </p:nvGrpSpPr>
          <p:grpSpPr>
            <a:xfrm>
              <a:off x="4859334" y="4715556"/>
              <a:ext cx="2166012" cy="784354"/>
              <a:chOff x="0" y="0"/>
              <a:chExt cx="2166011" cy="784353"/>
            </a:xfrm>
          </p:grpSpPr>
          <p:sp>
            <p:nvSpPr>
              <p:cNvPr id="67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3800">
                    <a:solidFill>
                      <a:srgbClr val="FFFFFF"/>
                    </a:solidFill>
                    <a:latin typeface="Helvetica Light"/>
                    <a:ea typeface="Helvetica Light"/>
                    <a:cs typeface="Helvetica Light"/>
                    <a:sym typeface="Helvetica Light"/>
                  </a:defRPr>
                </a:pPr>
                <a:endParaRPr kumimoji="0" sz="1900" b="0" i="0" u="none" strike="noStrike" kern="1200" cap="none" spc="0" normalizeH="0" baseline="0" noProof="0">
                  <a:ln>
                    <a:noFill/>
                  </a:ln>
                  <a:solidFill>
                    <a:srgbClr val="FFFFFF"/>
                  </a:solidFill>
                  <a:effectLst/>
                  <a:uLnTx/>
                  <a:uFillTx/>
                  <a:latin typeface="Helvetica Light"/>
                  <a:sym typeface="Helvetica Light"/>
                </a:endParaRPr>
              </a:p>
            </p:txBody>
          </p:sp>
          <p:sp>
            <p:nvSpPr>
              <p:cNvPr id="67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83" name="Database"/>
            <p:cNvGrpSpPr/>
            <p:nvPr/>
          </p:nvGrpSpPr>
          <p:grpSpPr>
            <a:xfrm>
              <a:off x="4859334" y="5949519"/>
              <a:ext cx="2166012" cy="646329"/>
              <a:chOff x="0" y="-5664"/>
              <a:chExt cx="2166011" cy="646328"/>
            </a:xfrm>
          </p:grpSpPr>
          <p:sp>
            <p:nvSpPr>
              <p:cNvPr id="68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8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84" name="Line"/>
            <p:cNvSpPr/>
            <p:nvPr/>
          </p:nvSpPr>
          <p:spPr>
            <a:xfrm>
              <a:off x="5942338"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87" name="Mod 5"/>
            <p:cNvGrpSpPr/>
            <p:nvPr/>
          </p:nvGrpSpPr>
          <p:grpSpPr>
            <a:xfrm>
              <a:off x="8358031" y="4074822"/>
              <a:ext cx="2945987" cy="2745099"/>
              <a:chOff x="-1" y="-1"/>
              <a:chExt cx="2945986" cy="2745098"/>
            </a:xfrm>
          </p:grpSpPr>
          <p:sp>
            <p:nvSpPr>
              <p:cNvPr id="68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86" name="Mod 5"/>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5</a:t>
                </a:r>
              </a:p>
            </p:txBody>
          </p:sp>
        </p:grpSp>
        <p:grpSp>
          <p:nvGrpSpPr>
            <p:cNvPr id="690" name="REST service"/>
            <p:cNvGrpSpPr/>
            <p:nvPr/>
          </p:nvGrpSpPr>
          <p:grpSpPr>
            <a:xfrm>
              <a:off x="8748018" y="4715556"/>
              <a:ext cx="2166010" cy="784354"/>
              <a:chOff x="0" y="0"/>
              <a:chExt cx="2166009" cy="784353"/>
            </a:xfrm>
          </p:grpSpPr>
          <p:sp>
            <p:nvSpPr>
              <p:cNvPr id="68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89" name="REST service"/>
              <p:cNvSpPr/>
              <p:nvPr/>
            </p:nvSpPr>
            <p:spPr>
              <a:xfrm>
                <a:off x="0" y="122876"/>
                <a:ext cx="2166009" cy="5386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5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25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693" name="Database"/>
            <p:cNvGrpSpPr/>
            <p:nvPr/>
          </p:nvGrpSpPr>
          <p:grpSpPr>
            <a:xfrm>
              <a:off x="8748018" y="5949519"/>
              <a:ext cx="2166010" cy="646329"/>
              <a:chOff x="0" y="-5664"/>
              <a:chExt cx="2166009" cy="646328"/>
            </a:xfrm>
          </p:grpSpPr>
          <p:sp>
            <p:nvSpPr>
              <p:cNvPr id="69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9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694" name="Line"/>
            <p:cNvSpPr/>
            <p:nvPr/>
          </p:nvSpPr>
          <p:spPr>
            <a:xfrm>
              <a:off x="9831023"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697" name="Mod 6"/>
            <p:cNvGrpSpPr/>
            <p:nvPr/>
          </p:nvGrpSpPr>
          <p:grpSpPr>
            <a:xfrm>
              <a:off x="12246714" y="4074822"/>
              <a:ext cx="2945987" cy="2745099"/>
              <a:chOff x="-1" y="-1"/>
              <a:chExt cx="2945986" cy="2745098"/>
            </a:xfrm>
          </p:grpSpPr>
          <p:sp>
            <p:nvSpPr>
              <p:cNvPr id="69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96" name="Mod 6"/>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Mod 6</a:t>
                </a:r>
              </a:p>
            </p:txBody>
          </p:sp>
        </p:grpSp>
        <p:grpSp>
          <p:nvGrpSpPr>
            <p:cNvPr id="700" name="REST service"/>
            <p:cNvGrpSpPr/>
            <p:nvPr/>
          </p:nvGrpSpPr>
          <p:grpSpPr>
            <a:xfrm>
              <a:off x="12636703" y="4715556"/>
              <a:ext cx="2166010" cy="784354"/>
              <a:chOff x="0" y="0"/>
              <a:chExt cx="2166009" cy="784353"/>
            </a:xfrm>
          </p:grpSpPr>
          <p:sp>
            <p:nvSpPr>
              <p:cNvPr id="69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69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3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REST service</a:t>
                </a:r>
              </a:p>
            </p:txBody>
          </p:sp>
        </p:grpSp>
        <p:grpSp>
          <p:nvGrpSpPr>
            <p:cNvPr id="703" name="Database"/>
            <p:cNvGrpSpPr/>
            <p:nvPr/>
          </p:nvGrpSpPr>
          <p:grpSpPr>
            <a:xfrm>
              <a:off x="12636703" y="5949519"/>
              <a:ext cx="2166010" cy="646329"/>
              <a:chOff x="0" y="-5664"/>
              <a:chExt cx="2166009" cy="646328"/>
            </a:xfrm>
          </p:grpSpPr>
          <p:sp>
            <p:nvSpPr>
              <p:cNvPr id="70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70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Database</a:t>
                </a:r>
              </a:p>
            </p:txBody>
          </p:sp>
        </p:grpSp>
        <p:sp>
          <p:nvSpPr>
            <p:cNvPr id="704" name="Line"/>
            <p:cNvSpPr/>
            <p:nvPr/>
          </p:nvSpPr>
          <p:spPr>
            <a:xfrm>
              <a:off x="13719707"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5" name="Line"/>
            <p:cNvSpPr/>
            <p:nvPr/>
          </p:nvSpPr>
          <p:spPr>
            <a:xfrm>
              <a:off x="2498612" y="3676570"/>
              <a:ext cx="11190965" cy="1"/>
            </a:xfrm>
            <a:prstGeom prst="line">
              <a:avLst/>
            </a:prstGeom>
            <a:noFill/>
            <a:ln w="25400" cap="flat">
              <a:solidFill>
                <a:srgbClr val="000000"/>
              </a:solidFill>
              <a:prstDash val="solid"/>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6" name="Line"/>
            <p:cNvSpPr/>
            <p:nvPr/>
          </p:nvSpPr>
          <p:spPr>
            <a:xfrm flipV="1">
              <a:off x="5942338"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7" name="Line"/>
            <p:cNvSpPr/>
            <p:nvPr/>
          </p:nvSpPr>
          <p:spPr>
            <a:xfrm flipV="1">
              <a:off x="9831022"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8" name="Line"/>
            <p:cNvSpPr/>
            <p:nvPr/>
          </p:nvSpPr>
          <p:spPr>
            <a:xfrm flipV="1">
              <a:off x="13702111" y="330229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09" name="Line"/>
            <p:cNvSpPr/>
            <p:nvPr/>
          </p:nvSpPr>
          <p:spPr>
            <a:xfrm>
              <a:off x="6151279" y="369132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0" name="Line"/>
            <p:cNvSpPr/>
            <p:nvPr/>
          </p:nvSpPr>
          <p:spPr>
            <a:xfrm>
              <a:off x="10198326"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1" name="Line"/>
            <p:cNvSpPr/>
            <p:nvPr/>
          </p:nvSpPr>
          <p:spPr>
            <a:xfrm>
              <a:off x="13013663"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2" name="REST"/>
            <p:cNvSpPr txBox="1"/>
            <p:nvPr/>
          </p:nvSpPr>
          <p:spPr>
            <a:xfrm>
              <a:off x="2889475" y="3167010"/>
              <a:ext cx="15409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i="1">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1" u="none" strike="noStrike" kern="1200" cap="none" spc="0" normalizeH="0" baseline="0" noProof="0">
                  <a:ln>
                    <a:noFill/>
                  </a:ln>
                  <a:solidFill>
                    <a:srgbClr val="000000"/>
                  </a:solidFill>
                  <a:effectLst/>
                  <a:uLnTx/>
                  <a:uFillTx/>
                  <a:latin typeface="Calibri" panose="020F0502020204030204"/>
                  <a:ea typeface="+mn-ea"/>
                  <a:cs typeface="+mn-cs"/>
                  <a:sym typeface="Helvetica"/>
                </a:rPr>
                <a:t>REST</a:t>
              </a:r>
            </a:p>
          </p:txBody>
        </p:sp>
        <p:sp>
          <p:nvSpPr>
            <p:cNvPr id="713" name="Line"/>
            <p:cNvSpPr/>
            <p:nvPr/>
          </p:nvSpPr>
          <p:spPr>
            <a:xfrm flipH="1" flipV="1">
              <a:off x="11179484"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14" name="Line"/>
            <p:cNvSpPr/>
            <p:nvPr/>
          </p:nvSpPr>
          <p:spPr>
            <a:xfrm flipH="1" flipV="1">
              <a:off x="7290798"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717" name="Todos"/>
            <p:cNvGrpSpPr/>
            <p:nvPr/>
          </p:nvGrpSpPr>
          <p:grpSpPr>
            <a:xfrm>
              <a:off x="4458883" y="494954"/>
              <a:ext cx="1666492" cy="646329"/>
              <a:chOff x="0" y="-5664"/>
              <a:chExt cx="1666490" cy="646328"/>
            </a:xfrm>
          </p:grpSpPr>
          <p:sp>
            <p:nvSpPr>
              <p:cNvPr id="715" name="Rectangle"/>
              <p:cNvSpPr/>
              <p:nvPr/>
            </p:nvSpPr>
            <p:spPr>
              <a:xfrm>
                <a:off x="0" y="45674"/>
                <a:ext cx="1666490"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endParaRPr>
              </a:p>
            </p:txBody>
          </p:sp>
          <p:sp>
            <p:nvSpPr>
              <p:cNvPr id="716" name="Todos"/>
              <p:cNvSpPr txBox="1"/>
              <p:nvPr/>
            </p:nvSpPr>
            <p:spPr>
              <a:xfrm>
                <a:off x="0" y="-5664"/>
                <a:ext cx="1666490"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Todos</a:t>
                </a:r>
              </a:p>
            </p:txBody>
          </p:sp>
        </p:grpSp>
        <p:sp>
          <p:nvSpPr>
            <p:cNvPr id="718" name="NodeJS, MongoDB"/>
            <p:cNvSpPr txBox="1"/>
            <p:nvPr/>
          </p:nvSpPr>
          <p:spPr>
            <a:xfrm>
              <a:off x="3830839" y="26599"/>
              <a:ext cx="4285131"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NodeJS, MongoDB</a:t>
              </a:r>
            </a:p>
          </p:txBody>
        </p:sp>
        <p:grpSp>
          <p:nvGrpSpPr>
            <p:cNvPr id="721" name="Mailer"/>
            <p:cNvGrpSpPr/>
            <p:nvPr/>
          </p:nvGrpSpPr>
          <p:grpSpPr>
            <a:xfrm>
              <a:off x="12263839" y="494954"/>
              <a:ext cx="1696900" cy="646329"/>
              <a:chOff x="0" y="-5664"/>
              <a:chExt cx="1696898" cy="646328"/>
            </a:xfrm>
          </p:grpSpPr>
          <p:sp>
            <p:nvSpPr>
              <p:cNvPr id="719" name="Rectangle"/>
              <p:cNvSpPr/>
              <p:nvPr/>
            </p:nvSpPr>
            <p:spPr>
              <a:xfrm>
                <a:off x="0" y="45674"/>
                <a:ext cx="169689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20" name="Mailer"/>
              <p:cNvSpPr txBox="1"/>
              <p:nvPr/>
            </p:nvSpPr>
            <p:spPr>
              <a:xfrm>
                <a:off x="0" y="-5664"/>
                <a:ext cx="169689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Mailer</a:t>
                </a:r>
              </a:p>
            </p:txBody>
          </p:sp>
        </p:grpSp>
        <p:sp>
          <p:nvSpPr>
            <p:cNvPr id="722" name="Java, MySQL"/>
            <p:cNvSpPr txBox="1"/>
            <p:nvPr/>
          </p:nvSpPr>
          <p:spPr>
            <a:xfrm>
              <a:off x="12235095" y="-5665"/>
              <a:ext cx="32332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Java, MySQL</a:t>
              </a:r>
            </a:p>
          </p:txBody>
        </p:sp>
        <p:grpSp>
          <p:nvGrpSpPr>
            <p:cNvPr id="725" name="Logins"/>
            <p:cNvGrpSpPr/>
            <p:nvPr/>
          </p:nvGrpSpPr>
          <p:grpSpPr>
            <a:xfrm>
              <a:off x="8360195" y="494954"/>
              <a:ext cx="2543190" cy="646329"/>
              <a:chOff x="0" y="-5664"/>
              <a:chExt cx="2543188" cy="646328"/>
            </a:xfrm>
          </p:grpSpPr>
          <p:sp>
            <p:nvSpPr>
              <p:cNvPr id="723" name="Rectangle"/>
              <p:cNvSpPr/>
              <p:nvPr/>
            </p:nvSpPr>
            <p:spPr>
              <a:xfrm>
                <a:off x="0" y="45674"/>
                <a:ext cx="254318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24" name="Logins"/>
              <p:cNvSpPr txBox="1"/>
              <p:nvPr/>
            </p:nvSpPr>
            <p:spPr>
              <a:xfrm>
                <a:off x="0" y="-5664"/>
                <a:ext cx="254318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Logins</a:t>
                </a:r>
              </a:p>
            </p:txBody>
          </p:sp>
        </p:grpSp>
        <p:sp>
          <p:nvSpPr>
            <p:cNvPr id="726" name="Google Service"/>
            <p:cNvSpPr txBox="1"/>
            <p:nvPr/>
          </p:nvSpPr>
          <p:spPr>
            <a:xfrm>
              <a:off x="8110328" y="-5665"/>
              <a:ext cx="3720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Google Service</a:t>
              </a:r>
            </a:p>
          </p:txBody>
        </p:sp>
        <p:grpSp>
          <p:nvGrpSpPr>
            <p:cNvPr id="729" name="Search Engine"/>
            <p:cNvGrpSpPr/>
            <p:nvPr/>
          </p:nvGrpSpPr>
          <p:grpSpPr>
            <a:xfrm>
              <a:off x="4461760" y="3987897"/>
              <a:ext cx="2920931" cy="646330"/>
              <a:chOff x="0" y="-5663"/>
              <a:chExt cx="2920929" cy="646329"/>
            </a:xfrm>
          </p:grpSpPr>
          <p:sp>
            <p:nvSpPr>
              <p:cNvPr id="727" name="Rectangle"/>
              <p:cNvSpPr/>
              <p:nvPr/>
            </p:nvSpPr>
            <p:spPr>
              <a:xfrm>
                <a:off x="0" y="68973"/>
                <a:ext cx="2920929" cy="497055"/>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400">
                    <a:solidFill>
                      <a:srgbClr val="FFFFFF"/>
                    </a:solidFill>
                    <a:latin typeface="Helvetica Light"/>
                    <a:ea typeface="Helvetica Light"/>
                    <a:cs typeface="Helvetica Light"/>
                    <a:sym typeface="Helvetica Light"/>
                  </a:defRPr>
                </a:pPr>
                <a:endParaRPr kumimoji="0" sz="2200" b="0" i="0" u="none" strike="noStrike" kern="1200" cap="none" spc="0" normalizeH="0" baseline="0" noProof="0">
                  <a:ln>
                    <a:noFill/>
                  </a:ln>
                  <a:solidFill>
                    <a:srgbClr val="FFFFFF"/>
                  </a:solidFill>
                  <a:effectLst/>
                  <a:uLnTx/>
                  <a:uFillTx/>
                  <a:latin typeface="Helvetica Light"/>
                  <a:sym typeface="Helvetica Light"/>
                </a:endParaRPr>
              </a:p>
            </p:txBody>
          </p:sp>
          <p:sp>
            <p:nvSpPr>
              <p:cNvPr id="728" name="Search Engine"/>
              <p:cNvSpPr txBox="1"/>
              <p:nvPr/>
            </p:nvSpPr>
            <p:spPr>
              <a:xfrm>
                <a:off x="0" y="-5663"/>
                <a:ext cx="292092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Search Engine</a:t>
                </a:r>
              </a:p>
            </p:txBody>
          </p:sp>
        </p:grpSp>
        <p:sp>
          <p:nvSpPr>
            <p:cNvPr id="730" name="Java, Neo4J"/>
            <p:cNvSpPr txBox="1"/>
            <p:nvPr/>
          </p:nvSpPr>
          <p:spPr>
            <a:xfrm>
              <a:off x="4425856" y="6753217"/>
              <a:ext cx="303296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Java, Neo4J</a:t>
              </a:r>
            </a:p>
          </p:txBody>
        </p:sp>
        <p:grpSp>
          <p:nvGrpSpPr>
            <p:cNvPr id="733" name="Analytics"/>
            <p:cNvGrpSpPr/>
            <p:nvPr/>
          </p:nvGrpSpPr>
          <p:grpSpPr>
            <a:xfrm>
              <a:off x="8391961" y="4003428"/>
              <a:ext cx="2448594" cy="646329"/>
              <a:chOff x="0" y="-5664"/>
              <a:chExt cx="2448593" cy="646328"/>
            </a:xfrm>
          </p:grpSpPr>
          <p:sp>
            <p:nvSpPr>
              <p:cNvPr id="731" name="Rectangle"/>
              <p:cNvSpPr/>
              <p:nvPr/>
            </p:nvSpPr>
            <p:spPr>
              <a:xfrm>
                <a:off x="0" y="45674"/>
                <a:ext cx="2448593"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32" name="Analytics"/>
              <p:cNvSpPr txBox="1"/>
              <p:nvPr/>
            </p:nvSpPr>
            <p:spPr>
              <a:xfrm>
                <a:off x="0" y="-5664"/>
                <a:ext cx="2448593"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Analytics</a:t>
                </a:r>
              </a:p>
            </p:txBody>
          </p:sp>
        </p:grpSp>
        <p:sp>
          <p:nvSpPr>
            <p:cNvPr id="734" name="C#, SQLServer"/>
            <p:cNvSpPr txBox="1"/>
            <p:nvPr/>
          </p:nvSpPr>
          <p:spPr>
            <a:xfrm>
              <a:off x="8028082" y="6753217"/>
              <a:ext cx="36058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C#, SQLServer</a:t>
              </a:r>
            </a:p>
          </p:txBody>
        </p:sp>
        <p:grpSp>
          <p:nvGrpSpPr>
            <p:cNvPr id="737" name="Social Crawler"/>
            <p:cNvGrpSpPr/>
            <p:nvPr/>
          </p:nvGrpSpPr>
          <p:grpSpPr>
            <a:xfrm>
              <a:off x="12287351" y="4027730"/>
              <a:ext cx="2893724" cy="646329"/>
              <a:chOff x="0" y="-5663"/>
              <a:chExt cx="2893722" cy="646328"/>
            </a:xfrm>
          </p:grpSpPr>
          <p:sp>
            <p:nvSpPr>
              <p:cNvPr id="735" name="Rectangle"/>
              <p:cNvSpPr/>
              <p:nvPr/>
            </p:nvSpPr>
            <p:spPr>
              <a:xfrm>
                <a:off x="0" y="34965"/>
                <a:ext cx="2893722" cy="565070"/>
              </a:xfrm>
              <a:prstGeom prst="rect">
                <a:avLst/>
              </a:prstGeom>
              <a:solidFill>
                <a:srgbClr val="516D7C"/>
              </a:solidFill>
              <a:ln w="12700" cap="flat">
                <a:noFill/>
                <a:miter lim="400000"/>
              </a:ln>
              <a:effectLst/>
            </p:spPr>
            <p:txBody>
              <a:bodyPr wrap="square" lIns="45720" tIns="45720" rIns="45720" bIns="4572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4800">
                    <a:solidFill>
                      <a:srgbClr val="FFFFFF"/>
                    </a:solidFill>
                    <a:latin typeface="Helvetica Light"/>
                    <a:ea typeface="Helvetica Light"/>
                    <a:cs typeface="Helvetica Light"/>
                    <a:sym typeface="Helvetica Light"/>
                  </a:defRPr>
                </a:pPr>
                <a:endParaRPr kumimoji="0" sz="2400" b="0" i="0" u="none" strike="noStrike" kern="1200" cap="none" spc="0" normalizeH="0" baseline="0" noProof="0">
                  <a:ln>
                    <a:noFill/>
                  </a:ln>
                  <a:solidFill>
                    <a:srgbClr val="FFFFFF"/>
                  </a:solidFill>
                  <a:effectLst/>
                  <a:uLnTx/>
                  <a:uFillTx/>
                  <a:latin typeface="Helvetica Light"/>
                  <a:sym typeface="Helvetica Light"/>
                </a:endParaRPr>
              </a:p>
            </p:txBody>
          </p:sp>
          <p:sp>
            <p:nvSpPr>
              <p:cNvPr id="736" name="Social Crawler"/>
              <p:cNvSpPr txBox="1"/>
              <p:nvPr/>
            </p:nvSpPr>
            <p:spPr>
              <a:xfrm>
                <a:off x="0" y="-5663"/>
                <a:ext cx="2893722"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a:rPr>
                  <a:t>Social Crawler</a:t>
                </a:r>
              </a:p>
            </p:txBody>
          </p:sp>
        </p:grpSp>
        <p:sp>
          <p:nvSpPr>
            <p:cNvPr id="738" name="Python, MongoDB"/>
            <p:cNvSpPr txBox="1"/>
            <p:nvPr/>
          </p:nvSpPr>
          <p:spPr>
            <a:xfrm>
              <a:off x="11747116" y="6753217"/>
              <a:ext cx="4027575"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pPr marL="0" marR="0" lvl="0" indent="0" algn="l" defTabSz="1168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srgbClr val="000000"/>
                  </a:solidFill>
                  <a:effectLst/>
                  <a:uLnTx/>
                  <a:uFillTx/>
                  <a:latin typeface="Calibri" panose="020F0502020204030204"/>
                  <a:ea typeface="+mn-ea"/>
                  <a:cs typeface="+mn-cs"/>
                  <a:sym typeface="Helvetica"/>
                </a:rPr>
                <a:t>Python, MongoDB</a:t>
              </a:r>
            </a:p>
          </p:txBody>
        </p:sp>
        <p:sp>
          <p:nvSpPr>
            <p:cNvPr id="739" name="Line"/>
            <p:cNvSpPr/>
            <p:nvPr/>
          </p:nvSpPr>
          <p:spPr>
            <a:xfrm flipH="1" flipV="1">
              <a:off x="7290799" y="3296807"/>
              <a:ext cx="1191768" cy="789033"/>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40" name="Line"/>
            <p:cNvSpPr/>
            <p:nvPr/>
          </p:nvSpPr>
          <p:spPr>
            <a:xfrm flipV="1">
              <a:off x="8938695" y="3229728"/>
              <a:ext cx="1" cy="857077"/>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grpSp>
      <p:grpSp>
        <p:nvGrpSpPr>
          <p:cNvPr id="744" name="Rectangle 57"/>
          <p:cNvGrpSpPr/>
          <p:nvPr/>
        </p:nvGrpSpPr>
        <p:grpSpPr>
          <a:xfrm>
            <a:off x="295307" y="1781767"/>
            <a:ext cx="2743200" cy="1045112"/>
            <a:chOff x="0" y="0"/>
            <a:chExt cx="5486399" cy="2090223"/>
          </a:xfrm>
        </p:grpSpPr>
        <p:sp>
          <p:nvSpPr>
            <p:cNvPr id="742" name="Rectangle"/>
            <p:cNvSpPr/>
            <p:nvPr/>
          </p:nvSpPr>
          <p:spPr>
            <a:xfrm>
              <a:off x="0" y="0"/>
              <a:ext cx="5486399" cy="2090223"/>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Ink Free"/>
                  <a:ea typeface="Ink Free"/>
                  <a:cs typeface="Ink Free"/>
                  <a:sym typeface="Ink Free"/>
                </a:defRPr>
              </a:pPr>
              <a:endParaRPr kumimoji="0" sz="1800" b="0" i="0" u="none" strike="noStrike" kern="1200" cap="none" spc="0" normalizeH="0" baseline="0" noProof="0">
                <a:ln>
                  <a:noFill/>
                </a:ln>
                <a:solidFill>
                  <a:srgbClr val="000000"/>
                </a:solidFill>
                <a:effectLst/>
                <a:uLnTx/>
                <a:uFillTx/>
                <a:latin typeface="Ink Free"/>
                <a:sym typeface="Ink Free"/>
              </a:endParaRPr>
            </a:p>
          </p:txBody>
        </p:sp>
        <p:sp>
          <p:nvSpPr>
            <p:cNvPr id="743" name="Different languages, different operating systems"/>
            <p:cNvSpPr/>
            <p:nvPr/>
          </p:nvSpPr>
          <p:spPr>
            <a:xfrm>
              <a:off x="104140" y="12700"/>
              <a:ext cx="5278119" cy="1846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Ink Free"/>
                  <a:sym typeface="Ink Free"/>
                </a:rPr>
                <a:t>Different languages, different operating systems</a:t>
              </a:r>
              <a:endParaRPr kumimoji="0" sz="1800" b="0" i="0" u="none" strike="noStrike" kern="1200" cap="none" spc="0" normalizeH="0" baseline="0" noProof="0">
                <a:ln>
                  <a:noFill/>
                </a:ln>
                <a:solidFill>
                  <a:srgbClr val="FFFFFF"/>
                </a:solidFill>
                <a:effectLst/>
                <a:uLnTx/>
                <a:uFillTx/>
                <a:latin typeface="Ink Free"/>
                <a:sym typeface="Ink Free"/>
              </a:endParaRPr>
            </a:p>
          </p:txBody>
        </p:sp>
      </p:grpSp>
      <p:sp>
        <p:nvSpPr>
          <p:cNvPr id="745" name="Rectangle: Rounded Corners 58"/>
          <p:cNvSpPr/>
          <p:nvPr/>
        </p:nvSpPr>
        <p:spPr>
          <a:xfrm>
            <a:off x="4182229" y="2062184"/>
            <a:ext cx="5742528" cy="445856"/>
          </a:xfrm>
          <a:prstGeom prst="roundRect">
            <a:avLst>
              <a:gd name="adj" fmla="val 16667"/>
            </a:avLst>
          </a:prstGeom>
          <a:ln w="76200">
            <a:solidFill>
              <a:srgbClr val="F4B183"/>
            </a:solidFill>
            <a:miter/>
          </a:ln>
        </p:spPr>
        <p:txBody>
          <a:bodyPr tIns="45720" bIns="4572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47" name="Straight Arrow Connector 60"/>
          <p:cNvSpPr/>
          <p:nvPr/>
        </p:nvSpPr>
        <p:spPr>
          <a:xfrm>
            <a:off x="3044857" y="2347918"/>
            <a:ext cx="1118322" cy="24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76200">
            <a:solidFill>
              <a:srgbClr val="ED7D31"/>
            </a:solidFill>
            <a:miter/>
            <a:tailEnd type="triangle"/>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06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animBg="1" advAuto="0"/>
      <p:bldP spid="745" grpId="0" animBg="1" advAuto="0"/>
      <p:bldP spid="74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57FE-A991-8CDA-FC81-3A76400A24B2}"/>
            </a:ext>
          </a:extLst>
        </p:cNvPr>
        <p:cNvGrpSpPr/>
        <p:nvPr/>
      </p:nvGrpSpPr>
      <p:grpSpPr>
        <a:xfrm>
          <a:off x="0" y="0"/>
          <a:ext cx="0" cy="0"/>
          <a:chOff x="0" y="0"/>
          <a:chExt cx="0" cy="0"/>
        </a:xfrm>
      </p:grpSpPr>
      <p:sp>
        <p:nvSpPr>
          <p:cNvPr id="632" name="Title 1">
            <a:extLst>
              <a:ext uri="{FF2B5EF4-FFF2-40B4-BE49-F238E27FC236}">
                <a16:creationId xmlns:a16="http://schemas.microsoft.com/office/drawing/2014/main" id="{C56E602D-BC15-D060-4C62-65BF65B258A0}"/>
              </a:ext>
            </a:extLst>
          </p:cNvPr>
          <p:cNvSpPr txBox="1">
            <a:spLocks noGrp="1"/>
          </p:cNvSpPr>
          <p:nvPr>
            <p:ph type="title"/>
          </p:nvPr>
        </p:nvSpPr>
        <p:spPr/>
        <p:txBody>
          <a:bodyPr>
            <a:normAutofit/>
          </a:bodyPr>
          <a:lstStyle/>
          <a:p>
            <a:r>
              <a:rPr lang="en-US"/>
              <a:t>Microservices</a:t>
            </a:r>
          </a:p>
        </p:txBody>
      </p:sp>
      <p:sp>
        <p:nvSpPr>
          <p:cNvPr id="2" name="100s of microservices…">
            <a:extLst>
              <a:ext uri="{FF2B5EF4-FFF2-40B4-BE49-F238E27FC236}">
                <a16:creationId xmlns:a16="http://schemas.microsoft.com/office/drawing/2014/main" id="{2ABB7006-7F7F-650E-B339-55C36293C002}"/>
              </a:ext>
            </a:extLst>
          </p:cNvPr>
          <p:cNvSpPr txBox="1">
            <a:spLocks/>
          </p:cNvSpPr>
          <p:nvPr/>
        </p:nvSpPr>
        <p:spPr>
          <a:xfrm>
            <a:off x="838200" y="1500160"/>
            <a:ext cx="788734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Netflix is the microservices darling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100s of microservices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1000s of daily production changes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10,000s of instances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only 10s of operations engineers</a:t>
            </a:r>
          </a:p>
        </p:txBody>
      </p:sp>
      <p:pic>
        <p:nvPicPr>
          <p:cNvPr id="3" name="Image" descr="Image">
            <a:extLst>
              <a:ext uri="{FF2B5EF4-FFF2-40B4-BE49-F238E27FC236}">
                <a16:creationId xmlns:a16="http://schemas.microsoft.com/office/drawing/2014/main" id="{556F6624-3ABE-51D1-DD02-C7D2E6D9787F}"/>
              </a:ext>
            </a:extLst>
          </p:cNvPr>
          <p:cNvPicPr>
            <a:picLocks noChangeAspect="1"/>
          </p:cNvPicPr>
          <p:nvPr/>
        </p:nvPicPr>
        <p:blipFill>
          <a:blip r:embed="rId3"/>
          <a:srcRect l="30253" t="7900" r="8028" b="17338"/>
          <a:stretch>
            <a:fillRect/>
          </a:stretch>
        </p:blipFill>
        <p:spPr>
          <a:xfrm>
            <a:off x="7183176" y="1769180"/>
            <a:ext cx="4805625" cy="3319639"/>
          </a:xfrm>
          <a:prstGeom prst="rect">
            <a:avLst/>
          </a:prstGeom>
          <a:ln w="12700">
            <a:miter lim="400000"/>
          </a:ln>
        </p:spPr>
      </p:pic>
      <p:sp>
        <p:nvSpPr>
          <p:cNvPr id="4" name="https://medium.com/refraction-tech-everything/how-netflix-works-the-hugely-simplified-complex-stuff-that-happens-every-time-you-hit-play-3a40c9be254b">
            <a:extLst>
              <a:ext uri="{FF2B5EF4-FFF2-40B4-BE49-F238E27FC236}">
                <a16:creationId xmlns:a16="http://schemas.microsoft.com/office/drawing/2014/main" id="{D6FFE42B-8E13-9C0B-E36A-77D8C6DDE557}"/>
              </a:ext>
            </a:extLst>
          </p:cNvPr>
          <p:cNvSpPr txBox="1"/>
          <p:nvPr/>
        </p:nvSpPr>
        <p:spPr>
          <a:xfrm>
            <a:off x="406895" y="5981707"/>
            <a:ext cx="11581906" cy="6087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7093" tIns="27093" rIns="27093" bIns="27093"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u="sng">
                <a:solidFill>
                  <a:srgbClr val="0D0D0D"/>
                </a:solidFill>
                <a:latin typeface="Calibri"/>
                <a:ea typeface="Calibri"/>
                <a:cs typeface="Calibri"/>
                <a:sym typeface="Calibri"/>
              </a:defRPr>
            </a:pPr>
            <a:r>
              <a:rPr kumimoji="0" sz="1800" b="0" i="0" u="sng" strike="noStrike" kern="1200" cap="none" spc="0" normalizeH="0" baseline="0" noProof="0" dirty="0">
                <a:ln>
                  <a:noFill/>
                </a:ln>
                <a:solidFill>
                  <a:srgbClr val="0563C1"/>
                </a:solidFill>
                <a:effectLst/>
                <a:uLnTx/>
                <a:uFill>
                  <a:solidFill>
                    <a:srgbClr val="0563C1"/>
                  </a:solidFill>
                </a:uFill>
                <a:latin typeface="Calibri"/>
                <a:cs typeface="Calibri"/>
                <a:sym typeface="Calibri"/>
                <a:hlinkClick r:id="rId4"/>
              </a:rPr>
              <a:t>https://medium.com/refraction-tech-everything/how-netflix-works-the-hugely-simplified-complex-stuff-that-happens-every-time-you-hit-play-3a40c9be254b</a:t>
            </a:r>
            <a:r>
              <a:rPr kumimoji="0" sz="1800" b="0" i="0" u="sng" strike="noStrike" kern="1200" cap="none" spc="0" normalizeH="0" baseline="0" noProof="0" dirty="0">
                <a:ln>
                  <a:noFill/>
                </a:ln>
                <a:solidFill>
                  <a:srgbClr val="0D0D0D"/>
                </a:solidFill>
                <a:effectLst/>
                <a:uLnTx/>
                <a:uFillTx/>
                <a:latin typeface="Calibri"/>
                <a:cs typeface="Calibri"/>
                <a:sym typeface="Calibri"/>
              </a:rPr>
              <a:t> </a:t>
            </a:r>
          </a:p>
        </p:txBody>
      </p:sp>
    </p:spTree>
    <p:extLst>
      <p:ext uri="{BB962C8B-B14F-4D97-AF65-F5344CB8AC3E}">
        <p14:creationId xmlns:p14="http://schemas.microsoft.com/office/powerpoint/2010/main" val="141143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itle 1"/>
          <p:cNvSpPr txBox="1">
            <a:spLocks noGrp="1"/>
          </p:cNvSpPr>
          <p:nvPr>
            <p:ph type="title"/>
          </p:nvPr>
        </p:nvSpPr>
        <p:spPr>
          <a:xfrm>
            <a:off x="838200" y="18255"/>
            <a:ext cx="10515600" cy="1325563"/>
          </a:xfrm>
        </p:spPr>
        <p:txBody>
          <a:bodyPr>
            <a:normAutofit/>
          </a:bodyPr>
          <a:lstStyle/>
          <a:p>
            <a:r>
              <a:rPr lang="en-US"/>
              <a:t>Microservices</a:t>
            </a:r>
          </a:p>
        </p:txBody>
      </p:sp>
      <p:sp>
        <p:nvSpPr>
          <p:cNvPr id="3" name="Content Placeholder 2">
            <a:extLst>
              <a:ext uri="{FF2B5EF4-FFF2-40B4-BE49-F238E27FC236}">
                <a16:creationId xmlns:a16="http://schemas.microsoft.com/office/drawing/2014/main" id="{DB9F242B-1632-AFB5-D5D1-697DD15E16DE}"/>
              </a:ext>
            </a:extLst>
          </p:cNvPr>
          <p:cNvSpPr>
            <a:spLocks noGrp="1"/>
          </p:cNvSpPr>
          <p:nvPr>
            <p:ph idx="1"/>
          </p:nvPr>
        </p:nvSpPr>
        <p:spPr>
          <a:xfrm>
            <a:off x="838200" y="1500160"/>
            <a:ext cx="7887346" cy="4351338"/>
          </a:xfrm>
        </p:spPr>
        <p:txBody>
          <a:bodyPr/>
          <a:lstStyle/>
          <a:p>
            <a:pPr marL="0" indent="0">
              <a:buNone/>
            </a:pPr>
            <a:r>
              <a:rPr lang="en-US"/>
              <a:t>The opposite of “microservices” is “monolith”</a:t>
            </a:r>
          </a:p>
        </p:txBody>
      </p:sp>
      <p:pic>
        <p:nvPicPr>
          <p:cNvPr id="760" name="Image" descr="Image"/>
          <p:cNvPicPr>
            <a:picLocks noChangeAspect="1"/>
          </p:cNvPicPr>
          <p:nvPr/>
        </p:nvPicPr>
        <p:blipFill>
          <a:blip r:embed="rId3"/>
          <a:stretch>
            <a:fillRect/>
          </a:stretch>
        </p:blipFill>
        <p:spPr>
          <a:xfrm>
            <a:off x="3089620" y="1951145"/>
            <a:ext cx="5463403" cy="4297255"/>
          </a:xfrm>
          <a:prstGeom prst="rect">
            <a:avLst/>
          </a:prstGeom>
          <a:ln w="12700">
            <a:miter lim="400000"/>
          </a:ln>
        </p:spPr>
      </p:pic>
      <p:sp>
        <p:nvSpPr>
          <p:cNvPr id="762" name="Arrow: Up 6"/>
          <p:cNvSpPr/>
          <p:nvPr/>
        </p:nvSpPr>
        <p:spPr>
          <a:xfrm>
            <a:off x="1557791" y="3431151"/>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5350"/>
                </a:moveTo>
                <a:lnTo>
                  <a:pt x="10800" y="0"/>
                </a:lnTo>
                <a:lnTo>
                  <a:pt x="21600" y="5350"/>
                </a:lnTo>
                <a:lnTo>
                  <a:pt x="16200" y="5350"/>
                </a:lnTo>
                <a:lnTo>
                  <a:pt x="16200" y="21600"/>
                </a:lnTo>
                <a:lnTo>
                  <a:pt x="5400" y="21600"/>
                </a:lnTo>
                <a:lnTo>
                  <a:pt x="5400" y="5350"/>
                </a:lnTo>
                <a:close/>
              </a:path>
            </a:pathLst>
          </a:custGeom>
          <a:solidFill>
            <a:srgbClr val="BFBFBF"/>
          </a:solidFill>
          <a:ln w="25400">
            <a:solidFill>
              <a:srgbClr val="0070C0"/>
            </a:solidFill>
            <a:miter/>
          </a:ln>
        </p:spPr>
        <p:txBody>
          <a:bodyPr tIns="45720" bIns="4572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00000"/>
                </a:solidFill>
                <a:latin typeface="Calibri"/>
                <a:ea typeface="Calibri"/>
                <a:cs typeface="Calibri"/>
                <a:sym typeface="Calibri"/>
              </a:defRPr>
            </a:pPr>
            <a:endParaRPr kumimoji="0"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763" name="TextBox 7"/>
          <p:cNvSpPr txBox="1"/>
          <p:nvPr/>
        </p:nvSpPr>
        <p:spPr>
          <a:xfrm>
            <a:off x="993123" y="2870842"/>
            <a:ext cx="1620957" cy="369332"/>
          </a:xfrm>
          <a:prstGeom prst="rect">
            <a:avLst/>
          </a:prstGeom>
          <a:ln w="25400">
            <a:solidFill>
              <a:srgbClr val="0070C0"/>
            </a:solidFill>
            <a:miter/>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tIns="45720" bIns="45720" anchor="ctr">
            <a:spAutoFit/>
          </a:bodyPr>
          <a:lstStyle>
            <a:lvl1pPr algn="l" defTabSz="1828800">
              <a:defRPr sz="3600">
                <a:solidFill>
                  <a:srgbClr val="000000"/>
                </a:solidFill>
                <a:latin typeface="Calibri"/>
                <a:ea typeface="Calibri"/>
                <a:cs typeface="Calibri"/>
                <a:sym typeface="Calibri"/>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Calibri"/>
                <a:cs typeface="Calibri"/>
                <a:sym typeface="Calibri"/>
              </a:rPr>
              <a:t>higher is better</a:t>
            </a:r>
          </a:p>
        </p:txBody>
      </p:sp>
      <p:sp>
        <p:nvSpPr>
          <p:cNvPr id="2" name="TextBox 1">
            <a:extLst>
              <a:ext uri="{FF2B5EF4-FFF2-40B4-BE49-F238E27FC236}">
                <a16:creationId xmlns:a16="http://schemas.microsoft.com/office/drawing/2014/main" id="{21088A31-9D4A-C4F4-1A59-6A1774521A7F}"/>
              </a:ext>
            </a:extLst>
          </p:cNvPr>
          <p:cNvSpPr txBox="1"/>
          <p:nvPr/>
        </p:nvSpPr>
        <p:spPr>
          <a:xfrm>
            <a:off x="5198581" y="6264442"/>
            <a:ext cx="6320589" cy="59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pPr>
            <a:r>
              <a:rPr kumimoji="0" lang="en-US" sz="2800" b="0" i="0" u="sng" strike="noStrike" kern="1200" cap="none" spc="0" normalizeH="0" baseline="0" noProof="0" dirty="0">
                <a:ln>
                  <a:noFill/>
                </a:ln>
                <a:solidFill>
                  <a:srgbClr val="4472C4"/>
                </a:solidFill>
                <a:effectLst/>
                <a:uLnTx/>
                <a:uFill>
                  <a:solidFill>
                    <a:srgbClr val="0563C1"/>
                  </a:solidFill>
                </a:uFill>
                <a:latin typeface="Calibri" panose="020F0502020204030204"/>
                <a:ea typeface="+mn-ea"/>
                <a:cs typeface="+mn-cs"/>
                <a:hlinkClick r:id="rId4">
                  <a:extLst>
                    <a:ext uri="{A12FA001-AC4F-418D-AE19-62706E023703}">
                      <ahyp:hlinkClr xmlns:ahyp="http://schemas.microsoft.com/office/drawing/2018/hyperlinkcolor" val="tx"/>
                    </a:ext>
                  </a:extLst>
                </a:hlinkClick>
              </a:rPr>
              <a:t>https://martinfowler.com/microservices/</a:t>
            </a: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293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96871-25EA-8EC2-A54E-05B9753E1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D59DDB-E59F-9638-BF49-D3274B8B6084}"/>
              </a:ext>
            </a:extLst>
          </p:cNvPr>
          <p:cNvSpPr>
            <a:spLocks noGrp="1"/>
          </p:cNvSpPr>
          <p:nvPr>
            <p:ph type="title"/>
          </p:nvPr>
        </p:nvSpPr>
        <p:spPr>
          <a:xfrm>
            <a:off x="838200" y="18255"/>
            <a:ext cx="10515600" cy="1325563"/>
          </a:xfrm>
        </p:spPr>
        <p:txBody>
          <a:bodyPr/>
          <a:lstStyle/>
          <a:p>
            <a:r>
              <a:rPr lang="en-US" dirty="0" err="1"/>
              <a:t>GameNite</a:t>
            </a:r>
            <a:r>
              <a:rPr lang="en-US" dirty="0"/>
              <a:t> is Monolithic</a:t>
            </a:r>
          </a:p>
        </p:txBody>
      </p:sp>
      <p:sp>
        <p:nvSpPr>
          <p:cNvPr id="2" name="Content Placeholder 1">
            <a:extLst>
              <a:ext uri="{FF2B5EF4-FFF2-40B4-BE49-F238E27FC236}">
                <a16:creationId xmlns:a16="http://schemas.microsoft.com/office/drawing/2014/main" id="{254C4F1E-1E7E-ADB2-5CDC-F4C5EBB5782D}"/>
              </a:ext>
            </a:extLst>
          </p:cNvPr>
          <p:cNvSpPr>
            <a:spLocks noGrp="1"/>
          </p:cNvSpPr>
          <p:nvPr>
            <p:ph idx="1"/>
          </p:nvPr>
        </p:nvSpPr>
        <p:spPr>
          <a:xfrm>
            <a:off x="838200" y="1500159"/>
            <a:ext cx="8333096" cy="4859697"/>
          </a:xfrm>
        </p:spPr>
        <p:txBody>
          <a:bodyPr>
            <a:normAutofit/>
          </a:bodyPr>
          <a:lstStyle/>
          <a:p>
            <a:r>
              <a:rPr lang="en-US" dirty="0" err="1"/>
              <a:t>GameNite</a:t>
            </a:r>
            <a:r>
              <a:rPr lang="en-US" dirty="0"/>
              <a:t> is a monolithic application</a:t>
            </a:r>
          </a:p>
          <a:p>
            <a:r>
              <a:rPr lang="en-US" dirty="0"/>
              <a:t>It’s not perfect: there’s probably a bit too much business logic in the controller layer (service layer doesn’t quite do enough)</a:t>
            </a:r>
          </a:p>
          <a:p>
            <a:r>
              <a:rPr lang="en-US" dirty="0"/>
              <a:t>You’ll start IP2 with a more proper web app</a:t>
            </a:r>
          </a:p>
          <a:p>
            <a:pPr lvl="1"/>
            <a:r>
              <a:rPr lang="en-US" dirty="0"/>
              <a:t>MongoDB is the database used for repository layer, by way of a general-purpose adapter called </a:t>
            </a:r>
            <a:r>
              <a:rPr lang="en-US" dirty="0" err="1"/>
              <a:t>Keyv</a:t>
            </a:r>
            <a:endParaRPr lang="en-US" dirty="0"/>
          </a:p>
          <a:p>
            <a:pPr lvl="1"/>
            <a:r>
              <a:rPr lang="en-US" dirty="0"/>
              <a:t>Changing the repository greatly changes the service layer</a:t>
            </a:r>
          </a:p>
          <a:p>
            <a:pPr lvl="1"/>
            <a:r>
              <a:rPr lang="en-US" dirty="0"/>
              <a:t>The controller doesn’t change much (the controller is mostly unaware of the repository later)</a:t>
            </a:r>
          </a:p>
        </p:txBody>
      </p:sp>
      <p:sp>
        <p:nvSpPr>
          <p:cNvPr id="16" name="TextBox 15">
            <a:extLst>
              <a:ext uri="{FF2B5EF4-FFF2-40B4-BE49-F238E27FC236}">
                <a16:creationId xmlns:a16="http://schemas.microsoft.com/office/drawing/2014/main" id="{D1C028E6-28AB-E23A-ACD2-FAAEFCC12CCA}"/>
              </a:ext>
            </a:extLst>
          </p:cNvPr>
          <p:cNvSpPr txBox="1"/>
          <p:nvPr/>
        </p:nvSpPr>
        <p:spPr>
          <a:xfrm>
            <a:off x="2286000" y="77821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776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AD06-7E48-D4CE-0E8F-2C86E8CA2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62BBC-CBDE-DD5E-BB16-4ACF173CB1DA}"/>
              </a:ext>
            </a:extLst>
          </p:cNvPr>
          <p:cNvSpPr>
            <a:spLocks noGrp="1"/>
          </p:cNvSpPr>
          <p:nvPr>
            <p:ph type="title"/>
          </p:nvPr>
        </p:nvSpPr>
        <p:spPr/>
        <p:txBody>
          <a:bodyPr/>
          <a:lstStyle/>
          <a:p>
            <a:r>
              <a:rPr lang="en-US"/>
              <a:t>Review</a:t>
            </a:r>
          </a:p>
        </p:txBody>
      </p:sp>
      <p:sp>
        <p:nvSpPr>
          <p:cNvPr id="4" name="Slide Number Placeholder 3">
            <a:extLst>
              <a:ext uri="{FF2B5EF4-FFF2-40B4-BE49-F238E27FC236}">
                <a16:creationId xmlns:a16="http://schemas.microsoft.com/office/drawing/2014/main" id="{1CB4FE55-46AB-69D9-3B5F-95D7B6431A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44894BD7-D65D-30CD-6960-19D3D07DFEFA}"/>
              </a:ext>
            </a:extLst>
          </p:cNvPr>
          <p:cNvSpPr>
            <a:spLocks noGrp="1"/>
          </p:cNvSpPr>
          <p:nvPr>
            <p:ph idx="1"/>
          </p:nvPr>
        </p:nvSpPr>
        <p:spPr>
          <a:xfrm>
            <a:off x="838199" y="1500160"/>
            <a:ext cx="9411929" cy="5043144"/>
          </a:xfrm>
        </p:spPr>
        <p:txBody>
          <a:bodyPr>
            <a:normAutofit/>
          </a:bodyPr>
          <a:lstStyle/>
          <a:p>
            <a:pPr marL="0" indent="0">
              <a:buNone/>
            </a:pPr>
            <a:r>
              <a:rPr lang="en-US" dirty="0"/>
              <a:t>At the end of this lesson, you should be able to</a:t>
            </a:r>
          </a:p>
          <a:p>
            <a:pPr lvl="1"/>
            <a:r>
              <a:rPr lang="en-US" dirty="0"/>
              <a:t>Explain the role of “client” and “server” in the context of web application programming</a:t>
            </a:r>
          </a:p>
          <a:p>
            <a:pPr lvl="1"/>
            <a:r>
              <a:rPr lang="en-US" dirty="0"/>
              <a:t>Explain the role of HTTP endpoints and REST APIs versus WebSocket communication and event-driven messaging in a web application</a:t>
            </a:r>
          </a:p>
          <a:p>
            <a:pPr lvl="1"/>
            <a:r>
              <a:rPr lang="en-US" dirty="0"/>
              <a:t>Describe the fundamental differences between the three layers of the controller, service, and repository layers in a C-S-R architecture</a:t>
            </a:r>
          </a:p>
          <a:p>
            <a:pPr lvl="1"/>
            <a:r>
              <a:rPr lang="en-US" dirty="0"/>
              <a:t>Understand how the C-S-R architecture works in the context of a basic Express application</a:t>
            </a:r>
          </a:p>
          <a:p>
            <a:pPr lvl="1"/>
            <a:r>
              <a:rPr lang="en-US" dirty="0"/>
              <a:t>Be able to answer an interview question about “business logic,” “horizontal and vertical scaling,” or “microservices”</a:t>
            </a:r>
          </a:p>
        </p:txBody>
      </p:sp>
    </p:spTree>
    <p:extLst>
      <p:ext uri="{BB962C8B-B14F-4D97-AF65-F5344CB8AC3E}">
        <p14:creationId xmlns:p14="http://schemas.microsoft.com/office/powerpoint/2010/main" val="57326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3C9A-BDE2-BE06-E0F0-A157BADB1048}"/>
              </a:ext>
            </a:extLst>
          </p:cNvPr>
          <p:cNvSpPr>
            <a:spLocks noGrp="1"/>
          </p:cNvSpPr>
          <p:nvPr>
            <p:ph type="title"/>
          </p:nvPr>
        </p:nvSpPr>
        <p:spPr/>
        <p:txBody>
          <a:bodyPr/>
          <a:lstStyle/>
          <a:p>
            <a:r>
              <a:rPr lang="en-US" dirty="0"/>
              <a:t>Web Applications are Distributed Systems</a:t>
            </a:r>
          </a:p>
        </p:txBody>
      </p:sp>
      <p:sp>
        <p:nvSpPr>
          <p:cNvPr id="3" name="Content Placeholder 2">
            <a:extLst>
              <a:ext uri="{FF2B5EF4-FFF2-40B4-BE49-F238E27FC236}">
                <a16:creationId xmlns:a16="http://schemas.microsoft.com/office/drawing/2014/main" id="{F3BD8E62-A014-68CF-C746-BE8B7DF0207F}"/>
              </a:ext>
            </a:extLst>
          </p:cNvPr>
          <p:cNvSpPr>
            <a:spLocks noGrp="1"/>
          </p:cNvSpPr>
          <p:nvPr>
            <p:ph idx="1"/>
          </p:nvPr>
        </p:nvSpPr>
        <p:spPr>
          <a:xfrm>
            <a:off x="838200" y="1500160"/>
            <a:ext cx="10777538" cy="5029228"/>
          </a:xfrm>
        </p:spPr>
        <p:txBody>
          <a:bodyPr>
            <a:normAutofit/>
          </a:bodyPr>
          <a:lstStyle/>
          <a:p>
            <a:r>
              <a:rPr lang="en-US" dirty="0"/>
              <a:t>Distributed systems are applications that perform computation across different computers</a:t>
            </a:r>
          </a:p>
          <a:p>
            <a:r>
              <a:rPr lang="en-US" dirty="0"/>
              <a:t>Web applications are distributed systems </a:t>
            </a:r>
            <a:r>
              <a:rPr lang="en-US" i="1" dirty="0"/>
              <a:t>because</a:t>
            </a:r>
            <a:endParaRPr lang="en-US" dirty="0"/>
          </a:p>
          <a:p>
            <a:pPr marL="971550" lvl="1" indent="-514350">
              <a:buFont typeface="+mj-lt"/>
              <a:buAutoNum type="arabicPeriod"/>
            </a:pPr>
            <a:r>
              <a:rPr lang="en-US" dirty="0"/>
              <a:t>Users are literally in different places: you don’t live in a data center</a:t>
            </a:r>
          </a:p>
          <a:p>
            <a:pPr marL="971550" lvl="1" indent="-514350">
              <a:buFont typeface="+mj-lt"/>
              <a:buAutoNum type="arabicPeriod"/>
            </a:pPr>
            <a:r>
              <a:rPr lang="en-US" dirty="0"/>
              <a:t>Netflix won’t fit entirely on one computer</a:t>
            </a:r>
          </a:p>
          <a:p>
            <a:r>
              <a:rPr lang="en-US" dirty="0"/>
              <a:t>Distributed systems are hard!</a:t>
            </a:r>
          </a:p>
          <a:p>
            <a:pPr lvl="1"/>
            <a:r>
              <a:rPr lang="en-US" dirty="0"/>
              <a:t>Adopting well-understood patterns makes the task easier</a:t>
            </a:r>
          </a:p>
          <a:p>
            <a:pPr lvl="1"/>
            <a:r>
              <a:rPr lang="en-US" dirty="0"/>
              <a:t>We’ll talk about one kind of pattern in this lecture</a:t>
            </a:r>
          </a:p>
          <a:p>
            <a:pPr lvl="1"/>
            <a:r>
              <a:rPr lang="en-US" dirty="0"/>
              <a:t>If you’re Google, Netflix, or Amazon, the simple designs in this lecture won’t serve your purposes</a:t>
            </a:r>
          </a:p>
          <a:p>
            <a:pPr marL="0" indent="0">
              <a:buNone/>
            </a:pPr>
            <a:endParaRPr lang="en-US" dirty="0"/>
          </a:p>
        </p:txBody>
      </p:sp>
      <p:sp>
        <p:nvSpPr>
          <p:cNvPr id="4" name="Slide Number Placeholder 3">
            <a:extLst>
              <a:ext uri="{FF2B5EF4-FFF2-40B4-BE49-F238E27FC236}">
                <a16:creationId xmlns:a16="http://schemas.microsoft.com/office/drawing/2014/main" id="{1C3FC912-8604-99C7-EB4C-F840D8444E65}"/>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174878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4E61-C4A9-797B-416D-FE3F7EAD7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A651B-D0D6-5B08-E7D7-EC16ADAB1D9C}"/>
              </a:ext>
            </a:extLst>
          </p:cNvPr>
          <p:cNvSpPr>
            <a:spLocks noGrp="1"/>
          </p:cNvSpPr>
          <p:nvPr>
            <p:ph type="title"/>
          </p:nvPr>
        </p:nvSpPr>
        <p:spPr/>
        <p:txBody>
          <a:bodyPr/>
          <a:lstStyle/>
          <a:p>
            <a:r>
              <a:rPr lang="en-US" dirty="0"/>
              <a:t>An Insultingly Shallow Intro to Networking</a:t>
            </a:r>
          </a:p>
        </p:txBody>
      </p:sp>
      <p:sp>
        <p:nvSpPr>
          <p:cNvPr id="4" name="Slide Number Placeholder 3">
            <a:extLst>
              <a:ext uri="{FF2B5EF4-FFF2-40B4-BE49-F238E27FC236}">
                <a16:creationId xmlns:a16="http://schemas.microsoft.com/office/drawing/2014/main" id="{B9065F54-CB85-1874-E1FF-12A3037F3779}"/>
              </a:ext>
            </a:extLst>
          </p:cNvPr>
          <p:cNvSpPr>
            <a:spLocks noGrp="1"/>
          </p:cNvSpPr>
          <p:nvPr>
            <p:ph type="sldNum" sz="quarter" idx="12"/>
          </p:nvPr>
        </p:nvSpPr>
        <p:spPr/>
        <p:txBody>
          <a:bodyPr/>
          <a:lstStyle/>
          <a:p>
            <a:fld id="{20F37917-FD3A-4669-9018-DA04BCDD3D75}" type="slidenum">
              <a:rPr lang="en-US" smtClean="0"/>
              <a:t>5</a:t>
            </a:fld>
            <a:endParaRPr lang="en-US"/>
          </a:p>
        </p:txBody>
      </p:sp>
      <p:sp>
        <p:nvSpPr>
          <p:cNvPr id="8" name="Left-Right Arrow 7">
            <a:extLst>
              <a:ext uri="{FF2B5EF4-FFF2-40B4-BE49-F238E27FC236}">
                <a16:creationId xmlns:a16="http://schemas.microsoft.com/office/drawing/2014/main" id="{C40A694C-4385-626D-0D5F-9FBA3C17093A}"/>
              </a:ext>
            </a:extLst>
          </p:cNvPr>
          <p:cNvSpPr/>
          <p:nvPr/>
        </p:nvSpPr>
        <p:spPr>
          <a:xfrm>
            <a:off x="3800447" y="3757461"/>
            <a:ext cx="4591106" cy="793376"/>
          </a:xfrm>
          <a:prstGeom prst="lef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internet</a:t>
            </a:r>
          </a:p>
        </p:txBody>
      </p:sp>
      <p:sp>
        <p:nvSpPr>
          <p:cNvPr id="10" name="Rectangle 9">
            <a:extLst>
              <a:ext uri="{FF2B5EF4-FFF2-40B4-BE49-F238E27FC236}">
                <a16:creationId xmlns:a16="http://schemas.microsoft.com/office/drawing/2014/main" id="{E5A9A470-8CCA-5C31-DC52-77C51D548202}"/>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11" name="Rectangle 10">
            <a:extLst>
              <a:ext uri="{FF2B5EF4-FFF2-40B4-BE49-F238E27FC236}">
                <a16:creationId xmlns:a16="http://schemas.microsoft.com/office/drawing/2014/main" id="{663E9BF5-82F5-4D6E-BAC7-E5A123BCC2D0}"/>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Tree>
    <p:extLst>
      <p:ext uri="{BB962C8B-B14F-4D97-AF65-F5344CB8AC3E}">
        <p14:creationId xmlns:p14="http://schemas.microsoft.com/office/powerpoint/2010/main" val="61565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A2E9-3A34-5E44-83FC-E7E8F0914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5E818-65BE-19A1-AA49-ED71C3A33516}"/>
              </a:ext>
            </a:extLst>
          </p:cNvPr>
          <p:cNvSpPr>
            <a:spLocks noGrp="1"/>
          </p:cNvSpPr>
          <p:nvPr>
            <p:ph type="title"/>
          </p:nvPr>
        </p:nvSpPr>
        <p:spPr/>
        <p:txBody>
          <a:bodyPr/>
          <a:lstStyle/>
          <a:p>
            <a:r>
              <a:rPr lang="en-US" dirty="0"/>
              <a:t>Networking is a Big Stack Of Layered Abstractions</a:t>
            </a:r>
          </a:p>
        </p:txBody>
      </p:sp>
      <p:sp>
        <p:nvSpPr>
          <p:cNvPr id="4" name="Slide Number Placeholder 3">
            <a:extLst>
              <a:ext uri="{FF2B5EF4-FFF2-40B4-BE49-F238E27FC236}">
                <a16:creationId xmlns:a16="http://schemas.microsoft.com/office/drawing/2014/main" id="{AE40C6F4-A347-F847-B882-30C2ACF58C47}"/>
              </a:ext>
            </a:extLst>
          </p:cNvPr>
          <p:cNvSpPr>
            <a:spLocks noGrp="1"/>
          </p:cNvSpPr>
          <p:nvPr>
            <p:ph type="sldNum" sz="quarter" idx="12"/>
          </p:nvPr>
        </p:nvSpPr>
        <p:spPr/>
        <p:txBody>
          <a:bodyPr/>
          <a:lstStyle/>
          <a:p>
            <a:fld id="{20F37917-FD3A-4669-9018-DA04BCDD3D75}" type="slidenum">
              <a:rPr lang="en-US" smtClean="0"/>
              <a:t>6</a:t>
            </a:fld>
            <a:endParaRPr lang="en-US"/>
          </a:p>
        </p:txBody>
      </p:sp>
      <p:pic>
        <p:nvPicPr>
          <p:cNvPr id="1026" name="Picture 2" descr="The Physical Layer: sending cable, bitstream, receiving cable">
            <a:extLst>
              <a:ext uri="{FF2B5EF4-FFF2-40B4-BE49-F238E27FC236}">
                <a16:creationId xmlns:a16="http://schemas.microsoft.com/office/drawing/2014/main" id="{D13E6EA6-3019-BE30-47E3-1F92E7B92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080" y="5373450"/>
            <a:ext cx="4437089" cy="1407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ta Link Layer: frame creation, frames sent between networks">
            <a:extLst>
              <a:ext uri="{FF2B5EF4-FFF2-40B4-BE49-F238E27FC236}">
                <a16:creationId xmlns:a16="http://schemas.microsoft.com/office/drawing/2014/main" id="{48896D7C-3488-FDEB-9833-C18AF298D2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187"/>
          <a:stretch/>
        </p:blipFill>
        <p:spPr bwMode="auto">
          <a:xfrm>
            <a:off x="4005080" y="4680966"/>
            <a:ext cx="4437089" cy="1222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etwork Layer: packets creation, transport, packets assembly">
            <a:extLst>
              <a:ext uri="{FF2B5EF4-FFF2-40B4-BE49-F238E27FC236}">
                <a16:creationId xmlns:a16="http://schemas.microsoft.com/office/drawing/2014/main" id="{F6FD62D4-DA26-D5EE-4671-BF899F5EE8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050"/>
          <a:stretch/>
        </p:blipFill>
        <p:spPr bwMode="auto">
          <a:xfrm>
            <a:off x="4012063" y="3833998"/>
            <a:ext cx="4430107" cy="12222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Transport Layer: segment, transport, reassembly">
            <a:extLst>
              <a:ext uri="{FF2B5EF4-FFF2-40B4-BE49-F238E27FC236}">
                <a16:creationId xmlns:a16="http://schemas.microsoft.com/office/drawing/2014/main" id="{F3980284-6680-AD92-A4FB-239836B86B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050"/>
          <a:stretch/>
        </p:blipFill>
        <p:spPr bwMode="auto">
          <a:xfrm>
            <a:off x="4012062" y="2987031"/>
            <a:ext cx="4430107" cy="1222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36298F-A514-3A9B-E66A-7F56DA57A66D}"/>
              </a:ext>
            </a:extLst>
          </p:cNvPr>
          <p:cNvSpPr txBox="1"/>
          <p:nvPr/>
        </p:nvSpPr>
        <p:spPr>
          <a:xfrm>
            <a:off x="783102" y="6430326"/>
            <a:ext cx="984738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www.cloudflare.com</a:t>
            </a:r>
            <a:r>
              <a:rPr lang="en-US" dirty="0">
                <a:solidFill>
                  <a:schemeClr val="tx1"/>
                </a:solidFill>
              </a:rPr>
              <a:t>/learning/</a:t>
            </a:r>
            <a:r>
              <a:rPr lang="en-US" dirty="0" err="1">
                <a:solidFill>
                  <a:schemeClr val="tx1"/>
                </a:solidFill>
              </a:rPr>
              <a:t>ddos</a:t>
            </a:r>
            <a:r>
              <a:rPr lang="en-US" dirty="0">
                <a:solidFill>
                  <a:schemeClr val="tx1"/>
                </a:solidFill>
              </a:rPr>
              <a:t>/glossary/open-systems-interconnection-model-</a:t>
            </a:r>
            <a:r>
              <a:rPr lang="en-US" dirty="0" err="1">
                <a:solidFill>
                  <a:schemeClr val="tx1"/>
                </a:solidFill>
              </a:rPr>
              <a:t>osi</a:t>
            </a:r>
            <a:r>
              <a:rPr lang="en-US" dirty="0">
                <a:solidFill>
                  <a:schemeClr val="tx1"/>
                </a:solidFill>
              </a:rPr>
              <a:t>/</a:t>
            </a:r>
          </a:p>
        </p:txBody>
      </p:sp>
      <p:pic>
        <p:nvPicPr>
          <p:cNvPr id="1044" name="Picture 20" descr="The Session Layer: session of communication">
            <a:extLst>
              <a:ext uri="{FF2B5EF4-FFF2-40B4-BE49-F238E27FC236}">
                <a16:creationId xmlns:a16="http://schemas.microsoft.com/office/drawing/2014/main" id="{EDB38E54-616D-702D-6B7A-8F51A1DAF9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8200" b="9412"/>
          <a:stretch/>
        </p:blipFill>
        <p:spPr bwMode="auto">
          <a:xfrm>
            <a:off x="4169988" y="2876221"/>
            <a:ext cx="4437089" cy="7376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Presentation Layer: encryption, compression, translation">
            <a:extLst>
              <a:ext uri="{FF2B5EF4-FFF2-40B4-BE49-F238E27FC236}">
                <a16:creationId xmlns:a16="http://schemas.microsoft.com/office/drawing/2014/main" id="{0827270C-F81E-3409-E440-8B3F415CAC5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3132"/>
          <a:stretch/>
        </p:blipFill>
        <p:spPr bwMode="auto">
          <a:xfrm>
            <a:off x="4687745" y="1713481"/>
            <a:ext cx="3740460" cy="103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 Application Layer: content requested and returned in required format">
            <a:extLst>
              <a:ext uri="{FF2B5EF4-FFF2-40B4-BE49-F238E27FC236}">
                <a16:creationId xmlns:a16="http://schemas.microsoft.com/office/drawing/2014/main" id="{D0E6A634-32FC-0654-F4CE-0A830CB1168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6517" b="17263"/>
          <a:stretch/>
        </p:blipFill>
        <p:spPr bwMode="auto">
          <a:xfrm>
            <a:off x="4005080" y="1494764"/>
            <a:ext cx="4437089" cy="722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FC7F586-40EE-3FB8-8895-37F1F51E7750}"/>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10" name="Rectangle 9">
            <a:extLst>
              <a:ext uri="{FF2B5EF4-FFF2-40B4-BE49-F238E27FC236}">
                <a16:creationId xmlns:a16="http://schemas.microsoft.com/office/drawing/2014/main" id="{04A50B18-7BD7-5A0D-8A56-5E42DDC41268}"/>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pic>
        <p:nvPicPr>
          <p:cNvPr id="9" name="Picture 18" descr="The Application Layer: content requested and returned in required format">
            <a:extLst>
              <a:ext uri="{FF2B5EF4-FFF2-40B4-BE49-F238E27FC236}">
                <a16:creationId xmlns:a16="http://schemas.microsoft.com/office/drawing/2014/main" id="{E9DD255C-F7BD-90BA-2C3E-EBF6089CCA7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9722" b="17263"/>
          <a:stretch>
            <a:fillRect/>
          </a:stretch>
        </p:blipFill>
        <p:spPr bwMode="auto">
          <a:xfrm>
            <a:off x="4012062" y="1274591"/>
            <a:ext cx="4437089" cy="93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4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1044"/>
                                        </p:tgtEl>
                                        <p:attrNameLst>
                                          <p:attrName>ppt_x</p:attrName>
                                        </p:attrNameLst>
                                      </p:cBhvr>
                                      <p:tavLst>
                                        <p:tav tm="0">
                                          <p:val>
                                            <p:strVal val="ppt_x"/>
                                          </p:val>
                                        </p:tav>
                                        <p:tav tm="100000">
                                          <p:val>
                                            <p:strVal val="1+ppt_w/2"/>
                                          </p:val>
                                        </p:tav>
                                      </p:tavLst>
                                    </p:anim>
                                    <p:anim calcmode="lin" valueType="num">
                                      <p:cBhvr additive="base">
                                        <p:cTn id="7" dur="500"/>
                                        <p:tgtEl>
                                          <p:spTgt spid="1044"/>
                                        </p:tgtEl>
                                        <p:attrNameLst>
                                          <p:attrName>ppt_y</p:attrName>
                                        </p:attrNameLst>
                                      </p:cBhvr>
                                      <p:tavLst>
                                        <p:tav tm="0">
                                          <p:val>
                                            <p:strVal val="ppt_y"/>
                                          </p:val>
                                        </p:tav>
                                        <p:tav tm="100000">
                                          <p:val>
                                            <p:strVal val="ppt_y"/>
                                          </p:val>
                                        </p:tav>
                                      </p:tavLst>
                                    </p:anim>
                                    <p:set>
                                      <p:cBhvr>
                                        <p:cTn id="8" dur="1" fill="hold">
                                          <p:stCondLst>
                                            <p:cond delay="499"/>
                                          </p:stCondLst>
                                        </p:cTn>
                                        <p:tgtEl>
                                          <p:spTgt spid="1044"/>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1040"/>
                                        </p:tgtEl>
                                        <p:attrNameLst>
                                          <p:attrName>ppt_x</p:attrName>
                                        </p:attrNameLst>
                                      </p:cBhvr>
                                      <p:tavLst>
                                        <p:tav tm="0">
                                          <p:val>
                                            <p:strVal val="ppt_x"/>
                                          </p:val>
                                        </p:tav>
                                        <p:tav tm="100000">
                                          <p:val>
                                            <p:strVal val="1+ppt_w/2"/>
                                          </p:val>
                                        </p:tav>
                                      </p:tavLst>
                                    </p:anim>
                                    <p:anim calcmode="lin" valueType="num">
                                      <p:cBhvr additive="base">
                                        <p:cTn id="11" dur="500"/>
                                        <p:tgtEl>
                                          <p:spTgt spid="1040"/>
                                        </p:tgtEl>
                                        <p:attrNameLst>
                                          <p:attrName>ppt_y</p:attrName>
                                        </p:attrNameLst>
                                      </p:cBhvr>
                                      <p:tavLst>
                                        <p:tav tm="0">
                                          <p:val>
                                            <p:strVal val="ppt_y"/>
                                          </p:val>
                                        </p:tav>
                                        <p:tav tm="100000">
                                          <p:val>
                                            <p:strVal val="ppt_y"/>
                                          </p:val>
                                        </p:tav>
                                      </p:tavLst>
                                    </p:anim>
                                    <p:set>
                                      <p:cBhvr>
                                        <p:cTn id="12" dur="1" fill="hold">
                                          <p:stCondLst>
                                            <p:cond delay="499"/>
                                          </p:stCondLst>
                                        </p:cTn>
                                        <p:tgtEl>
                                          <p:spTgt spid="1040"/>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1030"/>
                                        </p:tgtEl>
                                        <p:attrNameLst>
                                          <p:attrName>ppt_x</p:attrName>
                                        </p:attrNameLst>
                                      </p:cBhvr>
                                      <p:tavLst>
                                        <p:tav tm="0">
                                          <p:val>
                                            <p:strVal val="ppt_x"/>
                                          </p:val>
                                        </p:tav>
                                        <p:tav tm="100000">
                                          <p:val>
                                            <p:strVal val="1+ppt_w/2"/>
                                          </p:val>
                                        </p:tav>
                                      </p:tavLst>
                                    </p:anim>
                                    <p:anim calcmode="lin" valueType="num">
                                      <p:cBhvr additive="base">
                                        <p:cTn id="15" dur="500"/>
                                        <p:tgtEl>
                                          <p:spTgt spid="1030"/>
                                        </p:tgtEl>
                                        <p:attrNameLst>
                                          <p:attrName>ppt_y</p:attrName>
                                        </p:attrNameLst>
                                      </p:cBhvr>
                                      <p:tavLst>
                                        <p:tav tm="0">
                                          <p:val>
                                            <p:strVal val="ppt_y"/>
                                          </p:val>
                                        </p:tav>
                                        <p:tav tm="100000">
                                          <p:val>
                                            <p:strVal val="ppt_y"/>
                                          </p:val>
                                        </p:tav>
                                      </p:tavLst>
                                    </p:anim>
                                    <p:set>
                                      <p:cBhvr>
                                        <p:cTn id="16" dur="1" fill="hold">
                                          <p:stCondLst>
                                            <p:cond delay="499"/>
                                          </p:stCondLst>
                                        </p:cTn>
                                        <p:tgtEl>
                                          <p:spTgt spid="1030"/>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1028"/>
                                        </p:tgtEl>
                                        <p:attrNameLst>
                                          <p:attrName>ppt_x</p:attrName>
                                        </p:attrNameLst>
                                      </p:cBhvr>
                                      <p:tavLst>
                                        <p:tav tm="0">
                                          <p:val>
                                            <p:strVal val="ppt_x"/>
                                          </p:val>
                                        </p:tav>
                                        <p:tav tm="100000">
                                          <p:val>
                                            <p:strVal val="1+ppt_w/2"/>
                                          </p:val>
                                        </p:tav>
                                      </p:tavLst>
                                    </p:anim>
                                    <p:anim calcmode="lin" valueType="num">
                                      <p:cBhvr additive="base">
                                        <p:cTn id="19" dur="500"/>
                                        <p:tgtEl>
                                          <p:spTgt spid="1028"/>
                                        </p:tgtEl>
                                        <p:attrNameLst>
                                          <p:attrName>ppt_y</p:attrName>
                                        </p:attrNameLst>
                                      </p:cBhvr>
                                      <p:tavLst>
                                        <p:tav tm="0">
                                          <p:val>
                                            <p:strVal val="ppt_y"/>
                                          </p:val>
                                        </p:tav>
                                        <p:tav tm="100000">
                                          <p:val>
                                            <p:strVal val="ppt_y"/>
                                          </p:val>
                                        </p:tav>
                                      </p:tavLst>
                                    </p:anim>
                                    <p:set>
                                      <p:cBhvr>
                                        <p:cTn id="20" dur="1" fill="hold">
                                          <p:stCondLst>
                                            <p:cond delay="499"/>
                                          </p:stCondLst>
                                        </p:cTn>
                                        <p:tgtEl>
                                          <p:spTgt spid="1028"/>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1026"/>
                                        </p:tgtEl>
                                        <p:attrNameLst>
                                          <p:attrName>ppt_x</p:attrName>
                                        </p:attrNameLst>
                                      </p:cBhvr>
                                      <p:tavLst>
                                        <p:tav tm="0">
                                          <p:val>
                                            <p:strVal val="ppt_x"/>
                                          </p:val>
                                        </p:tav>
                                        <p:tav tm="100000">
                                          <p:val>
                                            <p:strVal val="1+ppt_w/2"/>
                                          </p:val>
                                        </p:tav>
                                      </p:tavLst>
                                    </p:anim>
                                    <p:anim calcmode="lin" valueType="num">
                                      <p:cBhvr additive="base">
                                        <p:cTn id="23" dur="500"/>
                                        <p:tgtEl>
                                          <p:spTgt spid="1026"/>
                                        </p:tgtEl>
                                        <p:attrNameLst>
                                          <p:attrName>ppt_y</p:attrName>
                                        </p:attrNameLst>
                                      </p:cBhvr>
                                      <p:tavLst>
                                        <p:tav tm="0">
                                          <p:val>
                                            <p:strVal val="ppt_y"/>
                                          </p:val>
                                        </p:tav>
                                        <p:tav tm="100000">
                                          <p:val>
                                            <p:strVal val="ppt_y"/>
                                          </p:val>
                                        </p:tav>
                                      </p:tavLst>
                                    </p:anim>
                                    <p:set>
                                      <p:cBhvr>
                                        <p:cTn id="24" dur="1" fill="hold">
                                          <p:stCondLst>
                                            <p:cond delay="4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34419-01AF-4C0D-844C-F1E4769CA35C}"/>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7F0FFC74-9E67-056D-8AC8-FC24020AD324}"/>
              </a:ext>
            </a:extLst>
          </p:cNvPr>
          <p:cNvSpPr>
            <a:spLocks noGrp="1"/>
          </p:cNvSpPr>
          <p:nvPr>
            <p:ph type="title"/>
          </p:nvPr>
        </p:nvSpPr>
        <p:spPr/>
        <p:txBody>
          <a:bodyPr/>
          <a:lstStyle/>
          <a:p>
            <a:r>
              <a:rPr lang="en-US" dirty="0"/>
              <a:t>The Transport Layer Provides an Abstraction: Sending Messages</a:t>
            </a:r>
          </a:p>
        </p:txBody>
      </p:sp>
      <p:sp>
        <p:nvSpPr>
          <p:cNvPr id="4" name="Slide Number Placeholder 3">
            <a:extLst>
              <a:ext uri="{FF2B5EF4-FFF2-40B4-BE49-F238E27FC236}">
                <a16:creationId xmlns:a16="http://schemas.microsoft.com/office/drawing/2014/main" id="{81E950AA-7FA8-C75D-165E-D018B0D914A6}"/>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7" name="Rectangle 6">
            <a:extLst>
              <a:ext uri="{FF2B5EF4-FFF2-40B4-BE49-F238E27FC236}">
                <a16:creationId xmlns:a16="http://schemas.microsoft.com/office/drawing/2014/main" id="{14506AAA-CD15-0E28-CB84-BFA468571D54}"/>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9" name="Rectangle 8">
            <a:extLst>
              <a:ext uri="{FF2B5EF4-FFF2-40B4-BE49-F238E27FC236}">
                <a16:creationId xmlns:a16="http://schemas.microsoft.com/office/drawing/2014/main" id="{5A381F31-FE9C-1201-C3AC-0D416CA2EB71}"/>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5" name="TextBox 4">
            <a:extLst>
              <a:ext uri="{FF2B5EF4-FFF2-40B4-BE49-F238E27FC236}">
                <a16:creationId xmlns:a16="http://schemas.microsoft.com/office/drawing/2014/main" id="{2A607DB7-994A-A23A-4FE0-5C597BD4A803}"/>
              </a:ext>
            </a:extLst>
          </p:cNvPr>
          <p:cNvSpPr txBox="1"/>
          <p:nvPr/>
        </p:nvSpPr>
        <p:spPr>
          <a:xfrm>
            <a:off x="783102" y="6430326"/>
            <a:ext cx="984738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https://</a:t>
            </a:r>
            <a:r>
              <a:rPr lang="en-US" dirty="0" err="1">
                <a:solidFill>
                  <a:schemeClr val="tx1"/>
                </a:solidFill>
              </a:rPr>
              <a:t>www.cloudflare.com</a:t>
            </a:r>
            <a:r>
              <a:rPr lang="en-US" dirty="0">
                <a:solidFill>
                  <a:schemeClr val="tx1"/>
                </a:solidFill>
              </a:rPr>
              <a:t>/learning/</a:t>
            </a:r>
            <a:r>
              <a:rPr lang="en-US" dirty="0" err="1">
                <a:solidFill>
                  <a:schemeClr val="tx1"/>
                </a:solidFill>
              </a:rPr>
              <a:t>ddos</a:t>
            </a:r>
            <a:r>
              <a:rPr lang="en-US" dirty="0">
                <a:solidFill>
                  <a:schemeClr val="tx1"/>
                </a:solidFill>
              </a:rPr>
              <a:t>/glossary/open-systems-interconnection-model-</a:t>
            </a:r>
            <a:r>
              <a:rPr lang="en-US" dirty="0" err="1">
                <a:solidFill>
                  <a:schemeClr val="tx1"/>
                </a:solidFill>
              </a:rPr>
              <a:t>osi</a:t>
            </a:r>
            <a:r>
              <a:rPr lang="en-US" dirty="0">
                <a:solidFill>
                  <a:schemeClr val="tx1"/>
                </a:solidFill>
              </a:rPr>
              <a:t>/</a:t>
            </a:r>
          </a:p>
        </p:txBody>
      </p:sp>
      <p:pic>
        <p:nvPicPr>
          <p:cNvPr id="2050" name="Picture 2" descr="The Transport Layer: segment, transport, reassembly">
            <a:extLst>
              <a:ext uri="{FF2B5EF4-FFF2-40B4-BE49-F238E27FC236}">
                <a16:creationId xmlns:a16="http://schemas.microsoft.com/office/drawing/2014/main" id="{4DE606F9-A349-E4A0-BDCF-46F8EB0E6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11"/>
          <a:stretch/>
        </p:blipFill>
        <p:spPr bwMode="auto">
          <a:xfrm>
            <a:off x="2564049" y="1685199"/>
            <a:ext cx="7063902" cy="1559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67F7BF-FBE6-9A0E-2FBC-704DB76AFEDE}"/>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8" name="Picture 20" descr="The Session Layer: session of communication">
            <a:extLst>
              <a:ext uri="{FF2B5EF4-FFF2-40B4-BE49-F238E27FC236}">
                <a16:creationId xmlns:a16="http://schemas.microsoft.com/office/drawing/2014/main" id="{9C03FA65-2EE9-5C3C-2FCF-E7B1110027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200" b="26325"/>
          <a:stretch/>
        </p:blipFill>
        <p:spPr bwMode="auto">
          <a:xfrm>
            <a:off x="2740022" y="5447008"/>
            <a:ext cx="5684131" cy="63984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38B2AB2A-D6AC-8FA4-95A9-1271FE20E507}"/>
              </a:ext>
            </a:extLst>
          </p:cNvPr>
          <p:cNvCxnSpPr/>
          <p:nvPr/>
        </p:nvCxnSpPr>
        <p:spPr>
          <a:xfrm flipH="1">
            <a:off x="2354094" y="54082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6004E6-72FD-041F-AB0C-163ED53650BF}"/>
              </a:ext>
            </a:extLst>
          </p:cNvPr>
          <p:cNvCxnSpPr/>
          <p:nvPr/>
        </p:nvCxnSpPr>
        <p:spPr>
          <a:xfrm flipH="1">
            <a:off x="2354094" y="55606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265582E-FD09-803C-2435-55581F432287}"/>
              </a:ext>
            </a:extLst>
          </p:cNvPr>
          <p:cNvCxnSpPr/>
          <p:nvPr/>
        </p:nvCxnSpPr>
        <p:spPr>
          <a:xfrm flipH="1">
            <a:off x="2354094" y="5638404"/>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86AA05-09D5-5EDA-ED03-5CD56874F9C7}"/>
              </a:ext>
            </a:extLst>
          </p:cNvPr>
          <p:cNvCxnSpPr/>
          <p:nvPr/>
        </p:nvCxnSpPr>
        <p:spPr>
          <a:xfrm flipH="1">
            <a:off x="2347673" y="5813555"/>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1AB65F-9591-71AC-9F58-C02408FDAC49}"/>
              </a:ext>
            </a:extLst>
          </p:cNvPr>
          <p:cNvCxnSpPr/>
          <p:nvPr/>
        </p:nvCxnSpPr>
        <p:spPr>
          <a:xfrm flipH="1">
            <a:off x="2354094" y="590753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A66137-FED6-DC20-E70E-9E3E7D5A203C}"/>
              </a:ext>
            </a:extLst>
          </p:cNvPr>
          <p:cNvCxnSpPr/>
          <p:nvPr/>
        </p:nvCxnSpPr>
        <p:spPr>
          <a:xfrm flipH="1">
            <a:off x="2347673" y="6012875"/>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4C73A6AE-021E-F364-738D-E4841413D6C3}"/>
              </a:ext>
            </a:extLst>
          </p:cNvPr>
          <p:cNvSpPr>
            <a:spLocks noGrp="1"/>
          </p:cNvSpPr>
          <p:nvPr>
            <p:ph idx="1"/>
          </p:nvPr>
        </p:nvSpPr>
        <p:spPr>
          <a:xfrm>
            <a:off x="3253985" y="3114464"/>
            <a:ext cx="5949392" cy="2767830"/>
          </a:xfrm>
        </p:spPr>
        <p:txBody>
          <a:bodyPr>
            <a:normAutofit/>
          </a:bodyPr>
          <a:lstStyle/>
          <a:p>
            <a:pPr marL="0" indent="0">
              <a:buNone/>
            </a:pPr>
            <a:r>
              <a:rPr lang="en-US" dirty="0"/>
              <a:t>Transport Layer</a:t>
            </a:r>
          </a:p>
          <a:p>
            <a:pPr lvl="1"/>
            <a:r>
              <a:rPr lang="en-US" dirty="0"/>
              <a:t>TCP you may have heard of</a:t>
            </a:r>
          </a:p>
          <a:p>
            <a:pPr lvl="1"/>
            <a:r>
              <a:rPr lang="en-US" dirty="0"/>
              <a:t>UDP you don’t need for this class</a:t>
            </a:r>
          </a:p>
          <a:p>
            <a:pPr lvl="1"/>
            <a:r>
              <a:rPr lang="en-US" dirty="0"/>
              <a:t>QUIC is new</a:t>
            </a:r>
          </a:p>
          <a:p>
            <a:pPr marL="0" indent="0">
              <a:buNone/>
            </a:pPr>
            <a:r>
              <a:rPr lang="en-US" dirty="0"/>
              <a:t>Abstraction: </a:t>
            </a:r>
            <a:r>
              <a:rPr lang="en-US" i="1" dirty="0"/>
              <a:t>sending a message</a:t>
            </a:r>
            <a:endParaRPr lang="en-US" dirty="0"/>
          </a:p>
          <a:p>
            <a:endParaRPr lang="en-US" dirty="0"/>
          </a:p>
        </p:txBody>
      </p:sp>
    </p:spTree>
    <p:extLst>
      <p:ext uri="{BB962C8B-B14F-4D97-AF65-F5344CB8AC3E}">
        <p14:creationId xmlns:p14="http://schemas.microsoft.com/office/powerpoint/2010/main" val="187803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F1BA4-BB9E-B75B-990B-E74C3D3A3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74C76-430B-09BC-05D0-A2E6E81E9D5E}"/>
              </a:ext>
            </a:extLst>
          </p:cNvPr>
          <p:cNvSpPr>
            <a:spLocks noGrp="1"/>
          </p:cNvSpPr>
          <p:nvPr>
            <p:ph type="title"/>
          </p:nvPr>
        </p:nvSpPr>
        <p:spPr/>
        <p:txBody>
          <a:bodyPr>
            <a:normAutofit/>
          </a:bodyPr>
          <a:lstStyle/>
          <a:p>
            <a:r>
              <a:rPr lang="en-US" dirty="0"/>
              <a:t>Application Layer Abstraction #1: HTTP</a:t>
            </a:r>
          </a:p>
        </p:txBody>
      </p:sp>
      <p:sp>
        <p:nvSpPr>
          <p:cNvPr id="5" name="Content Placeholder 4">
            <a:extLst>
              <a:ext uri="{FF2B5EF4-FFF2-40B4-BE49-F238E27FC236}">
                <a16:creationId xmlns:a16="http://schemas.microsoft.com/office/drawing/2014/main" id="{98D0167C-B866-B8CA-5E34-B5939CADA67B}"/>
              </a:ext>
            </a:extLst>
          </p:cNvPr>
          <p:cNvSpPr>
            <a:spLocks noGrp="1"/>
          </p:cNvSpPr>
          <p:nvPr>
            <p:ph idx="1"/>
          </p:nvPr>
        </p:nvSpPr>
        <p:spPr>
          <a:xfrm>
            <a:off x="838199" y="1500160"/>
            <a:ext cx="9427029" cy="4351338"/>
          </a:xfrm>
        </p:spPr>
        <p:txBody>
          <a:bodyPr/>
          <a:lstStyle/>
          <a:p>
            <a:pPr marL="0" indent="0">
              <a:buNone/>
            </a:pPr>
            <a:r>
              <a:rPr lang="en-US" dirty="0"/>
              <a:t>HTTP gathers messages in pairs: client sends, server responds</a:t>
            </a:r>
          </a:p>
        </p:txBody>
      </p:sp>
      <p:sp>
        <p:nvSpPr>
          <p:cNvPr id="4" name="Slide Number Placeholder 3">
            <a:extLst>
              <a:ext uri="{FF2B5EF4-FFF2-40B4-BE49-F238E27FC236}">
                <a16:creationId xmlns:a16="http://schemas.microsoft.com/office/drawing/2014/main" id="{2B695414-755E-D345-9CFE-464807093E19}"/>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7" name="Rectangle 6">
            <a:extLst>
              <a:ext uri="{FF2B5EF4-FFF2-40B4-BE49-F238E27FC236}">
                <a16:creationId xmlns:a16="http://schemas.microsoft.com/office/drawing/2014/main" id="{5A9E9F51-17FD-1E7D-25AF-A808943B8826}"/>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6" name="TextBox 5">
            <a:extLst>
              <a:ext uri="{FF2B5EF4-FFF2-40B4-BE49-F238E27FC236}">
                <a16:creationId xmlns:a16="http://schemas.microsoft.com/office/drawing/2014/main" id="{64817F8A-9025-7EA5-85D6-6A6E16B92CEA}"/>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9CE789BA-2F85-1F0F-4397-42188BA65EE6}"/>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8" name="TextBox 7">
            <a:extLst>
              <a:ext uri="{FF2B5EF4-FFF2-40B4-BE49-F238E27FC236}">
                <a16:creationId xmlns:a16="http://schemas.microsoft.com/office/drawing/2014/main" id="{96906C32-DDD5-7C70-8FDC-786EF422DF5B}"/>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cxnSp>
        <p:nvCxnSpPr>
          <p:cNvPr id="13" name="Straight Arrow Connector 12">
            <a:extLst>
              <a:ext uri="{FF2B5EF4-FFF2-40B4-BE49-F238E27FC236}">
                <a16:creationId xmlns:a16="http://schemas.microsoft.com/office/drawing/2014/main" id="{BEEF27CF-1E0A-21B7-9D7F-6A2FC119747F}"/>
              </a:ext>
            </a:extLst>
          </p:cNvPr>
          <p:cNvCxnSpPr/>
          <p:nvPr/>
        </p:nvCxnSpPr>
        <p:spPr>
          <a:xfrm flipH="1">
            <a:off x="2354094" y="2655651"/>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D8D164-55A5-8701-58D9-32A76ABE2153}"/>
              </a:ext>
            </a:extLst>
          </p:cNvPr>
          <p:cNvSpPr txBox="1"/>
          <p:nvPr/>
        </p:nvSpPr>
        <p:spPr>
          <a:xfrm>
            <a:off x="2541351" y="2188723"/>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&lt;!doctype html&gt;&lt;html lang=“</a:t>
            </a:r>
            <a:r>
              <a:rPr lang="en-US" sz="1000" dirty="0" err="1">
                <a:solidFill>
                  <a:schemeClr val="tx1"/>
                </a:solidFill>
                <a:latin typeface="Andale Mono" panose="020B0509000000000004" pitchFamily="49" charset="0"/>
              </a:rPr>
              <a:t>en</a:t>
            </a:r>
            <a:r>
              <a:rPr lang="en-US" dirty="0">
                <a:solidFill>
                  <a:schemeClr val="tx1"/>
                </a:solidFill>
              </a:rPr>
              <a:t>…)</a:t>
            </a:r>
          </a:p>
        </p:txBody>
      </p:sp>
      <p:cxnSp>
        <p:nvCxnSpPr>
          <p:cNvPr id="19" name="Straight Arrow Connector 18">
            <a:extLst>
              <a:ext uri="{FF2B5EF4-FFF2-40B4-BE49-F238E27FC236}">
                <a16:creationId xmlns:a16="http://schemas.microsoft.com/office/drawing/2014/main" id="{1BE04011-7D5E-2394-4DC8-02AED7A0DFA0}"/>
              </a:ext>
            </a:extLst>
          </p:cNvPr>
          <p:cNvCxnSpPr/>
          <p:nvPr/>
        </p:nvCxnSpPr>
        <p:spPr>
          <a:xfrm flipH="1">
            <a:off x="2354094" y="2749683"/>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185C49E-1AD2-1E2D-200F-57EAD16706AE}"/>
              </a:ext>
            </a:extLst>
          </p:cNvPr>
          <p:cNvCxnSpPr/>
          <p:nvPr/>
        </p:nvCxnSpPr>
        <p:spPr>
          <a:xfrm flipH="1">
            <a:off x="2354094" y="3993694"/>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C07E776-9994-ED3A-862B-363DB22560C2}"/>
              </a:ext>
            </a:extLst>
          </p:cNvPr>
          <p:cNvSpPr txBox="1"/>
          <p:nvPr/>
        </p:nvSpPr>
        <p:spPr>
          <a:xfrm>
            <a:off x="2541351" y="3526766"/>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favicon.svg</a:t>
            </a:r>
            <a:endParaRPr lang="en-US" dirty="0">
              <a:solidFill>
                <a:schemeClr val="accent1"/>
              </a:solidFill>
              <a:latin typeface="Andale Mono" panose="020B0509000000000004" pitchFamily="49" charset="0"/>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a:t>
            </a:r>
            <a:r>
              <a:rPr lang="en-US" sz="1000" dirty="0" err="1">
                <a:solidFill>
                  <a:schemeClr val="tx1"/>
                </a:solidFill>
                <a:latin typeface="Andale Mono" panose="020B0509000000000004" pitchFamily="49" charset="0"/>
              </a:rPr>
              <a:t>svg</a:t>
            </a:r>
            <a:r>
              <a:rPr lang="en-US" sz="1000" dirty="0">
                <a:solidFill>
                  <a:schemeClr val="tx1"/>
                </a:solidFill>
                <a:latin typeface="Andale Mono" panose="020B0509000000000004" pitchFamily="49" charset="0"/>
              </a:rPr>
              <a:t> width="450" height="450" </a:t>
            </a:r>
            <a:r>
              <a:rPr lang="en-US" sz="1000" dirty="0" err="1">
                <a:solidFill>
                  <a:schemeClr val="tx1"/>
                </a:solidFill>
                <a:latin typeface="Andale Mono" panose="020B0509000000000004" pitchFamily="49" charset="0"/>
              </a:rPr>
              <a:t>viewBox</a:t>
            </a:r>
            <a:r>
              <a:rPr lang="en-US" sz="1000" dirty="0">
                <a:solidFill>
                  <a:schemeClr val="tx1"/>
                </a:solidFill>
                <a:latin typeface="Andale Mono" panose="020B0509000000000004" pitchFamily="49" charset="0"/>
              </a:rPr>
              <a:t>="</a:t>
            </a:r>
            <a:r>
              <a:rPr lang="en-US" dirty="0">
                <a:solidFill>
                  <a:schemeClr val="tx1"/>
                </a:solidFill>
              </a:rPr>
              <a:t>…)</a:t>
            </a:r>
          </a:p>
        </p:txBody>
      </p:sp>
      <p:cxnSp>
        <p:nvCxnSpPr>
          <p:cNvPr id="22" name="Straight Arrow Connector 21">
            <a:extLst>
              <a:ext uri="{FF2B5EF4-FFF2-40B4-BE49-F238E27FC236}">
                <a16:creationId xmlns:a16="http://schemas.microsoft.com/office/drawing/2014/main" id="{DF139C42-A17D-4B23-44BE-A454A7660D39}"/>
              </a:ext>
            </a:extLst>
          </p:cNvPr>
          <p:cNvCxnSpPr/>
          <p:nvPr/>
        </p:nvCxnSpPr>
        <p:spPr>
          <a:xfrm flipH="1">
            <a:off x="2354094" y="408772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0A81D7-2335-0535-9F18-717EEC99BDF3}"/>
              </a:ext>
            </a:extLst>
          </p:cNvPr>
          <p:cNvCxnSpPr/>
          <p:nvPr/>
        </p:nvCxnSpPr>
        <p:spPr>
          <a:xfrm flipH="1">
            <a:off x="2354094" y="54082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ABEEEBF-D66D-72DB-FF0D-781BF64B0EA2}"/>
              </a:ext>
            </a:extLst>
          </p:cNvPr>
          <p:cNvSpPr txBox="1"/>
          <p:nvPr/>
        </p:nvSpPr>
        <p:spPr>
          <a:xfrm>
            <a:off x="2541351" y="4941308"/>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POST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api</a:t>
            </a:r>
            <a:r>
              <a:rPr lang="en-US" dirty="0">
                <a:solidFill>
                  <a:schemeClr val="accent1"/>
                </a:solidFill>
                <a:latin typeface="Andale Mono" panose="020B0509000000000004" pitchFamily="49" charset="0"/>
              </a:rPr>
              <a:t>/user/login</a:t>
            </a:r>
            <a:r>
              <a:rPr lang="en-US" dirty="0">
                <a:solidFill>
                  <a:schemeClr val="tx1"/>
                </a:solidFill>
              </a:rPr>
              <a:t>, payload </a:t>
            </a:r>
            <a:r>
              <a:rPr lang="en-US" sz="1000" dirty="0">
                <a:solidFill>
                  <a:schemeClr val="tx1"/>
                </a:solidFill>
                <a:latin typeface="Andale Mono" panose="020B0509000000000004" pitchFamily="49" charset="0"/>
              </a:rPr>
              <a:t>{"username":"user1","password":”password"}</a:t>
            </a:r>
            <a:endParaRPr lang="en-US" dirty="0">
              <a:solidFill>
                <a:schemeClr val="tx1"/>
              </a:solidFill>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error":"Invalid</a:t>
            </a:r>
            <a:r>
              <a:rPr lang="en-US" sz="1000" dirty="0">
                <a:solidFill>
                  <a:schemeClr val="tx1"/>
                </a:solidFill>
                <a:latin typeface="Andale Mono" panose="020B0509000000000004" pitchFamily="49" charset="0"/>
              </a:rPr>
              <a:t> username or password"}</a:t>
            </a:r>
            <a:r>
              <a:rPr lang="en-US" dirty="0">
                <a:solidFill>
                  <a:schemeClr val="tx1"/>
                </a:solidFill>
              </a:rPr>
              <a:t>)</a:t>
            </a:r>
          </a:p>
        </p:txBody>
      </p:sp>
      <p:cxnSp>
        <p:nvCxnSpPr>
          <p:cNvPr id="25" name="Straight Arrow Connector 24">
            <a:extLst>
              <a:ext uri="{FF2B5EF4-FFF2-40B4-BE49-F238E27FC236}">
                <a16:creationId xmlns:a16="http://schemas.microsoft.com/office/drawing/2014/main" id="{D13B475E-CA58-AB37-F39C-D79D60D2B3E4}"/>
              </a:ext>
            </a:extLst>
          </p:cNvPr>
          <p:cNvCxnSpPr/>
          <p:nvPr/>
        </p:nvCxnSpPr>
        <p:spPr>
          <a:xfrm flipH="1">
            <a:off x="2354094" y="5502268"/>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326E961-CDB8-58F5-F0E0-9175ADA52A21}"/>
              </a:ext>
            </a:extLst>
          </p:cNvPr>
          <p:cNvSpPr txBox="1"/>
          <p:nvPr/>
        </p:nvSpPr>
        <p:spPr>
          <a:xfrm>
            <a:off x="12170229" y="204651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19519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DC0E-E16C-B1AE-9BB9-3DB0D9E24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42245-00B1-D468-5A0A-597F5675621D}"/>
              </a:ext>
            </a:extLst>
          </p:cNvPr>
          <p:cNvSpPr>
            <a:spLocks noGrp="1"/>
          </p:cNvSpPr>
          <p:nvPr>
            <p:ph type="title"/>
          </p:nvPr>
        </p:nvSpPr>
        <p:spPr/>
        <p:txBody>
          <a:bodyPr>
            <a:normAutofit/>
          </a:bodyPr>
          <a:lstStyle/>
          <a:p>
            <a:r>
              <a:rPr lang="en-US" dirty="0"/>
              <a:t>Application Layer Abstraction #1: HTTP</a:t>
            </a:r>
          </a:p>
        </p:txBody>
      </p:sp>
      <p:sp>
        <p:nvSpPr>
          <p:cNvPr id="4" name="Slide Number Placeholder 3">
            <a:extLst>
              <a:ext uri="{FF2B5EF4-FFF2-40B4-BE49-F238E27FC236}">
                <a16:creationId xmlns:a16="http://schemas.microsoft.com/office/drawing/2014/main" id="{5C1AFE7C-E583-11DC-DC4F-FDE3B0921712}"/>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7" name="Rectangle 6">
            <a:extLst>
              <a:ext uri="{FF2B5EF4-FFF2-40B4-BE49-F238E27FC236}">
                <a16:creationId xmlns:a16="http://schemas.microsoft.com/office/drawing/2014/main" id="{A0E1061D-72FF-72CF-55E1-E67DCCC7CB59}"/>
              </a:ext>
            </a:extLst>
          </p:cNvPr>
          <p:cNvSpPr/>
          <p:nvPr/>
        </p:nvSpPr>
        <p:spPr>
          <a:xfrm>
            <a:off x="9766570" y="2327225"/>
            <a:ext cx="1587230"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CLIENT</a:t>
            </a:r>
          </a:p>
          <a:p>
            <a:pPr algn="ctr"/>
            <a:r>
              <a:rPr lang="en-US" dirty="0">
                <a:solidFill>
                  <a:schemeClr val="tx1"/>
                </a:solidFill>
              </a:rPr>
              <a:t>(a web browser running in a consumer operating system on a consumer device)</a:t>
            </a:r>
          </a:p>
        </p:txBody>
      </p:sp>
      <p:sp>
        <p:nvSpPr>
          <p:cNvPr id="6" name="TextBox 5">
            <a:extLst>
              <a:ext uri="{FF2B5EF4-FFF2-40B4-BE49-F238E27FC236}">
                <a16:creationId xmlns:a16="http://schemas.microsoft.com/office/drawing/2014/main" id="{0D717198-8764-21D5-0F21-F2947247122B}"/>
              </a:ext>
            </a:extLst>
          </p:cNvPr>
          <p:cNvSpPr txBox="1"/>
          <p:nvPr/>
        </p:nvSpPr>
        <p:spPr>
          <a:xfrm>
            <a:off x="11644009" y="6079787"/>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9" name="Rectangle 8">
            <a:extLst>
              <a:ext uri="{FF2B5EF4-FFF2-40B4-BE49-F238E27FC236}">
                <a16:creationId xmlns:a16="http://schemas.microsoft.com/office/drawing/2014/main" id="{EE5BAB92-20AA-AA66-8393-6B8806A528BA}"/>
              </a:ext>
            </a:extLst>
          </p:cNvPr>
          <p:cNvSpPr/>
          <p:nvPr/>
        </p:nvSpPr>
        <p:spPr>
          <a:xfrm>
            <a:off x="838201" y="2327225"/>
            <a:ext cx="1399162" cy="365384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a:p>
            <a:pPr algn="ctr"/>
            <a:r>
              <a:rPr lang="en-US" dirty="0">
                <a:solidFill>
                  <a:schemeClr val="tx1"/>
                </a:solidFill>
              </a:rPr>
              <a:t>(a program running on a computer in a data center somewhere)</a:t>
            </a:r>
          </a:p>
        </p:txBody>
      </p:sp>
      <p:sp>
        <p:nvSpPr>
          <p:cNvPr id="8" name="TextBox 7">
            <a:extLst>
              <a:ext uri="{FF2B5EF4-FFF2-40B4-BE49-F238E27FC236}">
                <a16:creationId xmlns:a16="http://schemas.microsoft.com/office/drawing/2014/main" id="{043F5007-6F94-6491-CF52-57C17A7C5292}"/>
              </a:ext>
            </a:extLst>
          </p:cNvPr>
          <p:cNvSpPr txBox="1"/>
          <p:nvPr/>
        </p:nvSpPr>
        <p:spPr>
          <a:xfrm>
            <a:off x="5603132" y="214008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1" name="Content Placeholder 10">
            <a:extLst>
              <a:ext uri="{FF2B5EF4-FFF2-40B4-BE49-F238E27FC236}">
                <a16:creationId xmlns:a16="http://schemas.microsoft.com/office/drawing/2014/main" id="{A51F983C-8541-F5E0-B08D-EDCF421E5F61}"/>
              </a:ext>
            </a:extLst>
          </p:cNvPr>
          <p:cNvSpPr>
            <a:spLocks noGrp="1"/>
          </p:cNvSpPr>
          <p:nvPr>
            <p:ph idx="1"/>
          </p:nvPr>
        </p:nvSpPr>
        <p:spPr>
          <a:xfrm>
            <a:off x="838199" y="1500160"/>
            <a:ext cx="10037323" cy="748882"/>
          </a:xfrm>
        </p:spPr>
        <p:txBody>
          <a:bodyPr/>
          <a:lstStyle/>
          <a:p>
            <a:pPr marL="0" indent="0">
              <a:buNone/>
            </a:pPr>
            <a:r>
              <a:rPr lang="en-US" dirty="0"/>
              <a:t>Remember: HTTP requests don’t have to come from a browser!</a:t>
            </a:r>
          </a:p>
        </p:txBody>
      </p:sp>
      <p:cxnSp>
        <p:nvCxnSpPr>
          <p:cNvPr id="13" name="Straight Arrow Connector 12">
            <a:extLst>
              <a:ext uri="{FF2B5EF4-FFF2-40B4-BE49-F238E27FC236}">
                <a16:creationId xmlns:a16="http://schemas.microsoft.com/office/drawing/2014/main" id="{BC113BC1-4D69-652C-9648-04D4975C0A4D}"/>
              </a:ext>
            </a:extLst>
          </p:cNvPr>
          <p:cNvCxnSpPr/>
          <p:nvPr/>
        </p:nvCxnSpPr>
        <p:spPr>
          <a:xfrm flipH="1">
            <a:off x="2354094" y="2655651"/>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BF180D-B6E9-2E0E-09BF-A0D5F7120B86}"/>
              </a:ext>
            </a:extLst>
          </p:cNvPr>
          <p:cNvSpPr txBox="1"/>
          <p:nvPr/>
        </p:nvSpPr>
        <p:spPr>
          <a:xfrm>
            <a:off x="2541351" y="2188723"/>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&lt;!doctype html&gt;&lt;html lang=“</a:t>
            </a:r>
            <a:r>
              <a:rPr lang="en-US" sz="1000" dirty="0" err="1">
                <a:solidFill>
                  <a:schemeClr val="tx1"/>
                </a:solidFill>
                <a:latin typeface="Andale Mono" panose="020B0509000000000004" pitchFamily="49" charset="0"/>
              </a:rPr>
              <a:t>en</a:t>
            </a:r>
            <a:r>
              <a:rPr lang="en-US" dirty="0">
                <a:solidFill>
                  <a:schemeClr val="tx1"/>
                </a:solidFill>
              </a:rPr>
              <a:t>…)</a:t>
            </a:r>
          </a:p>
        </p:txBody>
      </p:sp>
      <p:cxnSp>
        <p:nvCxnSpPr>
          <p:cNvPr id="19" name="Straight Arrow Connector 18">
            <a:extLst>
              <a:ext uri="{FF2B5EF4-FFF2-40B4-BE49-F238E27FC236}">
                <a16:creationId xmlns:a16="http://schemas.microsoft.com/office/drawing/2014/main" id="{E7368F3D-34D9-7C51-A59F-C8449034E992}"/>
              </a:ext>
            </a:extLst>
          </p:cNvPr>
          <p:cNvCxnSpPr/>
          <p:nvPr/>
        </p:nvCxnSpPr>
        <p:spPr>
          <a:xfrm flipH="1">
            <a:off x="2354094" y="2749683"/>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BB966F-C797-6BFA-A780-7D6B535F8247}"/>
              </a:ext>
            </a:extLst>
          </p:cNvPr>
          <p:cNvCxnSpPr/>
          <p:nvPr/>
        </p:nvCxnSpPr>
        <p:spPr>
          <a:xfrm flipH="1">
            <a:off x="2354094" y="3993694"/>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CBB770-6265-9CF8-1380-121EBECA4F5F}"/>
              </a:ext>
            </a:extLst>
          </p:cNvPr>
          <p:cNvSpPr txBox="1"/>
          <p:nvPr/>
        </p:nvSpPr>
        <p:spPr>
          <a:xfrm>
            <a:off x="2541351" y="3526766"/>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GET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favicon.svg</a:t>
            </a:r>
            <a:endParaRPr lang="en-US" dirty="0">
              <a:solidFill>
                <a:schemeClr val="accent1"/>
              </a:solidFill>
              <a:latin typeface="Andale Mono" panose="020B0509000000000004" pitchFamily="49" charset="0"/>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&lt;</a:t>
            </a:r>
            <a:r>
              <a:rPr lang="en-US" sz="1000" dirty="0" err="1">
                <a:solidFill>
                  <a:schemeClr val="tx1"/>
                </a:solidFill>
                <a:latin typeface="Andale Mono" panose="020B0509000000000004" pitchFamily="49" charset="0"/>
              </a:rPr>
              <a:t>svg</a:t>
            </a:r>
            <a:r>
              <a:rPr lang="en-US" sz="1000" dirty="0">
                <a:solidFill>
                  <a:schemeClr val="tx1"/>
                </a:solidFill>
                <a:latin typeface="Andale Mono" panose="020B0509000000000004" pitchFamily="49" charset="0"/>
              </a:rPr>
              <a:t> width="450" height="450" </a:t>
            </a:r>
            <a:r>
              <a:rPr lang="en-US" sz="1000" dirty="0" err="1">
                <a:solidFill>
                  <a:schemeClr val="tx1"/>
                </a:solidFill>
                <a:latin typeface="Andale Mono" panose="020B0509000000000004" pitchFamily="49" charset="0"/>
              </a:rPr>
              <a:t>viewBox</a:t>
            </a:r>
            <a:r>
              <a:rPr lang="en-US" sz="1000" dirty="0">
                <a:solidFill>
                  <a:schemeClr val="tx1"/>
                </a:solidFill>
                <a:latin typeface="Andale Mono" panose="020B0509000000000004" pitchFamily="49" charset="0"/>
              </a:rPr>
              <a:t>="</a:t>
            </a:r>
            <a:r>
              <a:rPr lang="en-US" dirty="0">
                <a:solidFill>
                  <a:schemeClr val="tx1"/>
                </a:solidFill>
              </a:rPr>
              <a:t>…)</a:t>
            </a:r>
          </a:p>
        </p:txBody>
      </p:sp>
      <p:cxnSp>
        <p:nvCxnSpPr>
          <p:cNvPr id="22" name="Straight Arrow Connector 21">
            <a:extLst>
              <a:ext uri="{FF2B5EF4-FFF2-40B4-BE49-F238E27FC236}">
                <a16:creationId xmlns:a16="http://schemas.microsoft.com/office/drawing/2014/main" id="{BD0A1A15-9CDD-45E0-D8BB-5D81249738C5}"/>
              </a:ext>
            </a:extLst>
          </p:cNvPr>
          <p:cNvCxnSpPr/>
          <p:nvPr/>
        </p:nvCxnSpPr>
        <p:spPr>
          <a:xfrm flipH="1">
            <a:off x="2354094" y="4087726"/>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C93BEC9-9BBE-CB81-F585-10F86AC0A60F}"/>
              </a:ext>
            </a:extLst>
          </p:cNvPr>
          <p:cNvCxnSpPr/>
          <p:nvPr/>
        </p:nvCxnSpPr>
        <p:spPr>
          <a:xfrm flipH="1">
            <a:off x="2354094" y="5408236"/>
            <a:ext cx="73249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481AA4-85EC-2EC7-6C26-D2DC88CFD7A2}"/>
              </a:ext>
            </a:extLst>
          </p:cNvPr>
          <p:cNvSpPr txBox="1"/>
          <p:nvPr/>
        </p:nvSpPr>
        <p:spPr>
          <a:xfrm>
            <a:off x="2541351" y="4941308"/>
            <a:ext cx="6921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lnSpc>
                <a:spcPct val="150000"/>
              </a:lnSpc>
            </a:pPr>
            <a:r>
              <a:rPr lang="en-US" dirty="0">
                <a:solidFill>
                  <a:schemeClr val="tx1"/>
                </a:solidFill>
              </a:rPr>
              <a:t>POST </a:t>
            </a:r>
            <a:r>
              <a:rPr lang="en-US" dirty="0">
                <a:solidFill>
                  <a:schemeClr val="accent1"/>
                </a:solidFill>
                <a:latin typeface="Andale Mono" panose="020B0509000000000004" pitchFamily="49" charset="0"/>
              </a:rPr>
              <a:t>/</a:t>
            </a:r>
            <a:r>
              <a:rPr lang="en-US" dirty="0" err="1">
                <a:solidFill>
                  <a:schemeClr val="accent1"/>
                </a:solidFill>
                <a:latin typeface="Andale Mono" panose="020B0509000000000004" pitchFamily="49" charset="0"/>
              </a:rPr>
              <a:t>api</a:t>
            </a:r>
            <a:r>
              <a:rPr lang="en-US" dirty="0">
                <a:solidFill>
                  <a:schemeClr val="accent1"/>
                </a:solidFill>
                <a:latin typeface="Andale Mono" panose="020B0509000000000004" pitchFamily="49" charset="0"/>
              </a:rPr>
              <a:t>/user/login</a:t>
            </a:r>
            <a:r>
              <a:rPr lang="en-US" dirty="0">
                <a:solidFill>
                  <a:schemeClr val="tx1"/>
                </a:solidFill>
              </a:rPr>
              <a:t>, payload </a:t>
            </a:r>
            <a:r>
              <a:rPr lang="en-US" sz="1000" dirty="0">
                <a:solidFill>
                  <a:schemeClr val="tx1"/>
                </a:solidFill>
                <a:latin typeface="Andale Mono" panose="020B0509000000000004" pitchFamily="49" charset="0"/>
              </a:rPr>
              <a:t>{"username":"user1","password":”password"}</a:t>
            </a:r>
            <a:endParaRPr lang="en-US" dirty="0">
              <a:solidFill>
                <a:schemeClr val="tx1"/>
              </a:solidFill>
            </a:endParaRPr>
          </a:p>
          <a:p>
            <a:pPr algn="l">
              <a:lnSpc>
                <a:spcPct val="150000"/>
              </a:lnSpc>
            </a:pPr>
            <a:r>
              <a:rPr lang="en-US" dirty="0">
                <a:solidFill>
                  <a:schemeClr val="tx1"/>
                </a:solidFill>
              </a:rPr>
              <a:t>ok here you go (status 200, payload </a:t>
            </a:r>
            <a:r>
              <a:rPr lang="en-US" sz="1000" dirty="0">
                <a:solidFill>
                  <a:schemeClr val="tx1"/>
                </a:solidFill>
                <a:latin typeface="Andale Mono" panose="020B0509000000000004" pitchFamily="49" charset="0"/>
              </a:rPr>
              <a:t>{"</a:t>
            </a:r>
            <a:r>
              <a:rPr lang="en-US" sz="1000" dirty="0" err="1">
                <a:solidFill>
                  <a:schemeClr val="tx1"/>
                </a:solidFill>
                <a:latin typeface="Andale Mono" panose="020B0509000000000004" pitchFamily="49" charset="0"/>
              </a:rPr>
              <a:t>error":"Invalid</a:t>
            </a:r>
            <a:r>
              <a:rPr lang="en-US" sz="1000" dirty="0">
                <a:solidFill>
                  <a:schemeClr val="tx1"/>
                </a:solidFill>
                <a:latin typeface="Andale Mono" panose="020B0509000000000004" pitchFamily="49" charset="0"/>
              </a:rPr>
              <a:t> username or password"}</a:t>
            </a:r>
            <a:r>
              <a:rPr lang="en-US" dirty="0">
                <a:solidFill>
                  <a:schemeClr val="tx1"/>
                </a:solidFill>
              </a:rPr>
              <a:t>)</a:t>
            </a:r>
          </a:p>
        </p:txBody>
      </p:sp>
      <p:cxnSp>
        <p:nvCxnSpPr>
          <p:cNvPr id="25" name="Straight Arrow Connector 24">
            <a:extLst>
              <a:ext uri="{FF2B5EF4-FFF2-40B4-BE49-F238E27FC236}">
                <a16:creationId xmlns:a16="http://schemas.microsoft.com/office/drawing/2014/main" id="{D0BB4992-05C2-7607-6D3C-6EC9CB25FE8C}"/>
              </a:ext>
            </a:extLst>
          </p:cNvPr>
          <p:cNvCxnSpPr/>
          <p:nvPr/>
        </p:nvCxnSpPr>
        <p:spPr>
          <a:xfrm flipH="1">
            <a:off x="2354094" y="5502268"/>
            <a:ext cx="7324927"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AA37FBD-2EBA-B7E6-0933-C6FEC076FDE1}"/>
              </a:ext>
            </a:extLst>
          </p:cNvPr>
          <p:cNvSpPr txBox="1"/>
          <p:nvPr/>
        </p:nvSpPr>
        <p:spPr>
          <a:xfrm>
            <a:off x="4215105" y="5821084"/>
            <a:ext cx="7826744" cy="923330"/>
          </a:xfrm>
          <a:prstGeom prst="rect">
            <a:avLst/>
          </a:prstGeom>
          <a:solidFill>
            <a:schemeClr val="accent5">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dirty="0">
                <a:solidFill>
                  <a:srgbClr val="000000"/>
                </a:solidFill>
                <a:effectLst/>
                <a:latin typeface="Menlo" panose="020B0609030804020204" pitchFamily="49" charset="0"/>
              </a:rPr>
              <a:t>curl 'https://</a:t>
            </a:r>
            <a:r>
              <a:rPr lang="en-US" dirty="0" err="1">
                <a:solidFill>
                  <a:srgbClr val="000000"/>
                </a:solidFill>
                <a:effectLst/>
                <a:latin typeface="Menlo" panose="020B0609030804020204" pitchFamily="49" charset="0"/>
              </a:rPr>
              <a:t>gamenite.onrender.com</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api</a:t>
            </a:r>
            <a:r>
              <a:rPr lang="en-US" dirty="0">
                <a:solidFill>
                  <a:srgbClr val="000000"/>
                </a:solidFill>
                <a:effectLst/>
                <a:latin typeface="Menlo" panose="020B0609030804020204" pitchFamily="49" charset="0"/>
              </a:rPr>
              <a:t>/user/login' \</a:t>
            </a:r>
          </a:p>
          <a:p>
            <a:pPr>
              <a:buNone/>
            </a:pPr>
            <a:r>
              <a:rPr lang="en-US" dirty="0">
                <a:solidFill>
                  <a:srgbClr val="000000"/>
                </a:solidFill>
                <a:effectLst/>
                <a:latin typeface="Menlo" panose="020B0609030804020204" pitchFamily="49" charset="0"/>
              </a:rPr>
              <a:t>  -H 'content-type: application/</a:t>
            </a:r>
            <a:r>
              <a:rPr lang="en-US" dirty="0" err="1">
                <a:solidFill>
                  <a:srgbClr val="000000"/>
                </a:solidFill>
                <a:effectLst/>
                <a:latin typeface="Menlo" panose="020B0609030804020204" pitchFamily="49" charset="0"/>
              </a:rPr>
              <a:t>json</a:t>
            </a:r>
            <a:r>
              <a:rPr lang="en-US" dirty="0">
                <a:solidFill>
                  <a:srgbClr val="000000"/>
                </a:solidFill>
                <a:effectLst/>
                <a:latin typeface="Menlo" panose="020B0609030804020204" pitchFamily="49" charset="0"/>
              </a:rPr>
              <a:t>' \</a:t>
            </a:r>
          </a:p>
          <a:p>
            <a:pPr>
              <a:buNone/>
            </a:pPr>
            <a:r>
              <a:rPr lang="en-US" dirty="0">
                <a:solidFill>
                  <a:srgbClr val="000000"/>
                </a:solidFill>
                <a:effectLst/>
                <a:latin typeface="Menlo" panose="020B0609030804020204" pitchFamily="49" charset="0"/>
              </a:rPr>
              <a:t>  --data '{"username":"user1","password":"password"}'</a:t>
            </a:r>
          </a:p>
        </p:txBody>
      </p:sp>
      <p:sp>
        <p:nvSpPr>
          <p:cNvPr id="10" name="TextBox 9">
            <a:extLst>
              <a:ext uri="{FF2B5EF4-FFF2-40B4-BE49-F238E27FC236}">
                <a16:creationId xmlns:a16="http://schemas.microsoft.com/office/drawing/2014/main" id="{F0492904-C3E3-7693-9EDD-2291B556D625}"/>
              </a:ext>
            </a:extLst>
          </p:cNvPr>
          <p:cNvSpPr txBox="1"/>
          <p:nvPr/>
        </p:nvSpPr>
        <p:spPr>
          <a:xfrm>
            <a:off x="4215105" y="4538192"/>
            <a:ext cx="7826744" cy="369332"/>
          </a:xfrm>
          <a:prstGeom prst="rect">
            <a:avLst/>
          </a:prstGeom>
          <a:solidFill>
            <a:schemeClr val="accent5">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dirty="0">
                <a:solidFill>
                  <a:srgbClr val="000000"/>
                </a:solidFill>
                <a:effectLst/>
                <a:latin typeface="Menlo" panose="020B0609030804020204" pitchFamily="49" charset="0"/>
              </a:rPr>
              <a:t>curl 'https://</a:t>
            </a:r>
            <a:r>
              <a:rPr lang="en-US" dirty="0" err="1">
                <a:solidFill>
                  <a:srgbClr val="000000"/>
                </a:solidFill>
                <a:effectLst/>
                <a:latin typeface="Menlo" panose="020B0609030804020204" pitchFamily="49" charset="0"/>
              </a:rPr>
              <a:t>gamenite.onrender.com</a:t>
            </a:r>
            <a:r>
              <a:rPr lang="en-US" dirty="0">
                <a:solidFill>
                  <a:srgbClr val="000000"/>
                </a:solidFill>
                <a:effectLst/>
                <a:latin typeface="Menlo" panose="020B0609030804020204" pitchFamily="49" charset="0"/>
              </a:rPr>
              <a:t>/</a:t>
            </a:r>
            <a:r>
              <a:rPr lang="en-US" dirty="0" err="1">
                <a:solidFill>
                  <a:srgbClr val="000000"/>
                </a:solidFill>
                <a:effectLst/>
                <a:latin typeface="Menlo" panose="020B0609030804020204" pitchFamily="49" charset="0"/>
              </a:rPr>
              <a:t>favicon.svg</a:t>
            </a:r>
            <a:r>
              <a:rPr lang="en-US" dirty="0">
                <a:solidFill>
                  <a:srgbClr val="000000"/>
                </a:solidFill>
                <a:effectLst/>
                <a:latin typeface="Menlo" panose="020B0609030804020204" pitchFamily="49" charset="0"/>
              </a:rPr>
              <a:t>'</a:t>
            </a:r>
          </a:p>
        </p:txBody>
      </p:sp>
      <p:sp>
        <p:nvSpPr>
          <p:cNvPr id="12" name="TextBox 11">
            <a:extLst>
              <a:ext uri="{FF2B5EF4-FFF2-40B4-BE49-F238E27FC236}">
                <a16:creationId xmlns:a16="http://schemas.microsoft.com/office/drawing/2014/main" id="{813D24A7-64EC-7F69-3F20-A84AA8C3400A}"/>
              </a:ext>
            </a:extLst>
          </p:cNvPr>
          <p:cNvSpPr txBox="1"/>
          <p:nvPr/>
        </p:nvSpPr>
        <p:spPr>
          <a:xfrm>
            <a:off x="4215105" y="3254832"/>
            <a:ext cx="7826744" cy="369332"/>
          </a:xfrm>
          <a:prstGeom prst="rect">
            <a:avLst/>
          </a:prstGeom>
          <a:solidFill>
            <a:schemeClr val="accent5">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None/>
            </a:pPr>
            <a:r>
              <a:rPr lang="en-US" dirty="0">
                <a:solidFill>
                  <a:srgbClr val="000000"/>
                </a:solidFill>
                <a:effectLst/>
                <a:latin typeface="Menlo" panose="020B0609030804020204" pitchFamily="49" charset="0"/>
              </a:rPr>
              <a:t>curl 'https://</a:t>
            </a:r>
            <a:r>
              <a:rPr lang="en-US" dirty="0" err="1">
                <a:solidFill>
                  <a:srgbClr val="000000"/>
                </a:solidFill>
                <a:effectLst/>
                <a:latin typeface="Menlo" panose="020B0609030804020204" pitchFamily="49" charset="0"/>
              </a:rPr>
              <a:t>gamenite.onrender.com</a:t>
            </a:r>
            <a:r>
              <a:rPr lang="en-US" dirty="0">
                <a:solidFill>
                  <a:srgbClr val="000000"/>
                </a:solidFill>
                <a:effectLst/>
                <a:latin typeface="Menlo" panose="020B0609030804020204" pitchFamily="49" charset="0"/>
              </a:rPr>
              <a:t>/'</a:t>
            </a:r>
          </a:p>
        </p:txBody>
      </p:sp>
    </p:spTree>
    <p:extLst>
      <p:ext uri="{BB962C8B-B14F-4D97-AF65-F5344CB8AC3E}">
        <p14:creationId xmlns:p14="http://schemas.microsoft.com/office/powerpoint/2010/main" val="1599761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24435</TotalTime>
  <Words>6754</Words>
  <Application>Microsoft Macintosh PowerPoint</Application>
  <PresentationFormat>Widescreen</PresentationFormat>
  <Paragraphs>592</Paragraphs>
  <Slides>36</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Helvetica Neue</vt:lpstr>
      <vt:lpstr>Menlo</vt:lpstr>
      <vt:lpstr>Helvetica Light</vt:lpstr>
      <vt:lpstr>Andale Mono</vt:lpstr>
      <vt:lpstr>Ink Free</vt:lpstr>
      <vt:lpstr>Consolas</vt:lpstr>
      <vt:lpstr>Verdana</vt:lpstr>
      <vt:lpstr>Arial</vt:lpstr>
      <vt:lpstr>Calibri</vt:lpstr>
      <vt:lpstr>Aptos</vt:lpstr>
      <vt:lpstr>Office Theme</vt:lpstr>
      <vt:lpstr>CS 4530: Fundamentals of Software Engineering Module 4: Web Applications</vt:lpstr>
      <vt:lpstr>Learning Goals for this Lesson</vt:lpstr>
      <vt:lpstr>So, software engineering must encompass:</vt:lpstr>
      <vt:lpstr>Web Applications are Distributed Systems</vt:lpstr>
      <vt:lpstr>An Insultingly Shallow Intro to Networking</vt:lpstr>
      <vt:lpstr>Networking is a Big Stack Of Layered Abstractions</vt:lpstr>
      <vt:lpstr>The Transport Layer Provides an Abstraction: Sending Messages</vt:lpstr>
      <vt:lpstr>Application Layer Abstraction #1: HTTP</vt:lpstr>
      <vt:lpstr>Application Layer Abstraction #1: HTTP</vt:lpstr>
      <vt:lpstr>HTTP is Good for ”Function-call-like” Design Patterns</vt:lpstr>
      <vt:lpstr>Application Layer Abstraction #2: WebSockets</vt:lpstr>
      <vt:lpstr>WebSockets is is Good for Event-Driven Design Patterns</vt:lpstr>
      <vt:lpstr>Application Layer Abstractions:  HTTP Endpoints versus WebSockets</vt:lpstr>
      <vt:lpstr>HTTP Requests in Express</vt:lpstr>
      <vt:lpstr>Three parts of a web server</vt:lpstr>
      <vt:lpstr>The Controller: Knows about HTTP</vt:lpstr>
      <vt:lpstr>The Controller (with Zod Validation)</vt:lpstr>
      <vt:lpstr>The Controller Relies on the Service Layer</vt:lpstr>
      <vt:lpstr>The Service Layer Has Most of the Business Logic</vt:lpstr>
      <vt:lpstr>The Repository Layer Provides Persistence</vt:lpstr>
      <vt:lpstr>Foreshadowing</vt:lpstr>
      <vt:lpstr>Review: three parts of a web server</vt:lpstr>
      <vt:lpstr>Review: three parts of a web server</vt:lpstr>
      <vt:lpstr>Testing Controller-Service-Repository Servers</vt:lpstr>
      <vt:lpstr>Web Applications: One Server, Many Clients</vt:lpstr>
      <vt:lpstr>Scaling The C-S-R Architecture</vt:lpstr>
      <vt:lpstr>Horizontal Scaling</vt:lpstr>
      <vt:lpstr>State and statelessness</vt:lpstr>
      <vt:lpstr>Vertical Scaling</vt:lpstr>
      <vt:lpstr>Scaling Past the Database Bottleneck (1)</vt:lpstr>
      <vt:lpstr>Scaling Past the Database Bottleneck (2)</vt:lpstr>
      <vt:lpstr>Microservices</vt:lpstr>
      <vt:lpstr>Microservices</vt:lpstr>
      <vt:lpstr>Microservices</vt:lpstr>
      <vt:lpstr>GameNite is Monolithic</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Simmons, Rob</cp:lastModifiedBy>
  <cp:revision>260</cp:revision>
  <dcterms:created xsi:type="dcterms:W3CDTF">2021-01-07T15:19:22Z</dcterms:created>
  <dcterms:modified xsi:type="dcterms:W3CDTF">2026-01-18T01:17:05Z</dcterms:modified>
</cp:coreProperties>
</file>